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282" r:id="rId3"/>
    <p:sldId id="264" r:id="rId4"/>
    <p:sldId id="266" r:id="rId5"/>
    <p:sldId id="276" r:id="rId6"/>
    <p:sldId id="281" r:id="rId7"/>
    <p:sldId id="271" r:id="rId8"/>
    <p:sldId id="275" r:id="rId9"/>
    <p:sldId id="273" r:id="rId10"/>
    <p:sldId id="279" r:id="rId11"/>
    <p:sldId id="263" r:id="rId12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72" autoAdjust="0"/>
    <p:restoredTop sz="96457" autoAdjust="0"/>
  </p:normalViewPr>
  <p:slideViewPr>
    <p:cSldViewPr snapToGrid="0">
      <p:cViewPr>
        <p:scale>
          <a:sx n="70" d="100"/>
          <a:sy n="70" d="100"/>
        </p:scale>
        <p:origin x="-762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C36A7A43-5B4E-F0AB-24F4-FF749625A3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3C9BD94-EE42-7E5B-8BF4-F2456658C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F91D9-43A4-E048-B42A-483B428176B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CA153ED-4336-FD3A-9C07-5928DBB3B4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34843EE-CF09-CB09-41B7-9E38753F83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5D78-DBE1-904A-9E4C-256869F393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13322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5B314-15C6-2E46-A4D1-878BA3B351A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6A537-4ED4-EC43-B9D6-05E8223315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76131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6A537-4ED4-EC43-B9D6-05E8223315EC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0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8095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4049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0280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2155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844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3078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ED5BC3-3AB5-735F-4189-2040ADE7A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307256" cy="2303362"/>
          </a:xfrm>
        </p:spPr>
        <p:txBody>
          <a:bodyPr anchor="b"/>
          <a:lstStyle>
            <a:lvl1pPr algn="l">
              <a:defRPr sz="6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0C52A91-D7B2-8273-2DBB-CBF16122C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075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BEA39F00-6A77-239D-72E8-6B80AF9FF6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6300" y="1963738"/>
            <a:ext cx="4869873" cy="436086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963738"/>
            <a:ext cx="5257800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721284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10356273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39885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09672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65263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6989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F95741AC-3829-CE63-7588-F0053C4012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990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xmlns="" id="{5145D61A-6E95-6DE9-AFCB-C2329490B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989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xmlns="" id="{E4E92ED7-A286-B0F5-B5E6-06D8B1B736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990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xmlns="" id="{E6F0B5E6-857A-C393-0E85-D3553EE1EC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9890" y="5082556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xmlns="" id="{F58FFE01-9F74-0A51-C35D-159BC9A12F6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BAD8F462-C743-80F1-F1D3-A40A0FC4DC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4031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4">
            <a:extLst>
              <a:ext uri="{FF2B5EF4-FFF2-40B4-BE49-F238E27FC236}">
                <a16:creationId xmlns:a16="http://schemas.microsoft.com/office/drawing/2014/main" xmlns="" id="{3F74016A-176F-D542-DD6E-07427597427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4032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xmlns="" id="{C1613FDF-C1F5-B2D5-E6A8-5A4E45AE54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31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xmlns="" id="{785A5993-EBF0-291F-CCCF-FF3520EE800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74032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xmlns="" id="{D69243FA-7E60-3F98-97D0-2BC9A612C37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74032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xmlns="" id="{61F7CE4B-4642-621C-D312-B3261A537AF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36371" y="509413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31414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817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ABDD90A9-55CD-ACEA-D4AB-F6CCEDCBFF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900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xmlns="" id="{2BE09F54-864D-C7A2-D8C0-C56F4536433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478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6414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900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478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D2EDA460-BE7D-62F0-3A0A-AF26BD3923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7384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xmlns="" id="{E45FD0B5-24D1-D139-F7F3-15921258C4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7962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13ACD196-E014-5E0A-7A0E-E4B64B9734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4868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xmlns="" id="{D1C440B6-3C32-5ED1-826C-65460929B41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65446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880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Диаграмма 5">
            <a:extLst>
              <a:ext uri="{FF2B5EF4-FFF2-40B4-BE49-F238E27FC236}">
                <a16:creationId xmlns:a16="http://schemas.microsoft.com/office/drawing/2014/main" xmlns="" id="{52096FAA-C07B-1323-B107-F205E18F2EB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638800" y="1963738"/>
            <a:ext cx="5187950" cy="4360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9651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8BAB008B-3654-F86E-2CC4-93689F174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59530" y="1963738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8EE960CF-BE12-0579-8988-CFEF118612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7955" y="2889713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xmlns="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245880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171855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</p:spTree>
    <p:extLst>
      <p:ext uri="{BB962C8B-B14F-4D97-AF65-F5344CB8AC3E}">
        <p14:creationId xmlns:p14="http://schemas.microsoft.com/office/powerpoint/2010/main" xmlns="" val="368837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7955" y="2065448"/>
            <a:ext cx="5078218" cy="257599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xmlns="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832613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758588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3B54D67D-D016-4E11-5A2A-AFBCD5DF1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2065338"/>
            <a:ext cx="5121275" cy="4414837"/>
          </a:xfrm>
        </p:spPr>
        <p:txBody>
          <a:bodyPr/>
          <a:lstStyle/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90804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ED5BC3-3AB5-735F-4189-2040ADE7A2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573454"/>
            <a:ext cx="6545484" cy="2387600"/>
          </a:xfrm>
        </p:spPr>
        <p:txBody>
          <a:bodyPr anchor="b"/>
          <a:lstStyle>
            <a:lvl1pPr algn="l">
              <a:defRPr sz="6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ФИО/Название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0C52A91-D7B2-8273-2DBB-CBF16122C5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053129"/>
            <a:ext cx="6545484" cy="1655762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Контакты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4D23481D-1083-0CFB-D775-E7264B240F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8238" y="1573213"/>
            <a:ext cx="4029075" cy="40274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 dirty="0"/>
              <a:t>Место для </a:t>
            </a:r>
            <a:r>
              <a:rPr lang="en-US" dirty="0"/>
              <a:t>QR-</a:t>
            </a:r>
            <a:r>
              <a:rPr lang="ru-RU" dirty="0"/>
              <a:t>кода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3652168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ED5BC3-3AB5-735F-4189-2040ADE7A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307256" cy="2303362"/>
          </a:xfrm>
        </p:spPr>
        <p:txBody>
          <a:bodyPr anchor="b"/>
          <a:lstStyle>
            <a:lvl1pPr algn="l">
              <a:defRPr sz="6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0C52A91-D7B2-8273-2DBB-CBF16122C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571500"/>
            <a:ext cx="1160327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109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BEA39F00-6A77-239D-72E8-6B80AF9FF6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6300" y="1963738"/>
            <a:ext cx="4869873" cy="436086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963738"/>
            <a:ext cx="5257800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160669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10356273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83901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09672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50643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6989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F95741AC-3829-CE63-7588-F0053C4012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990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xmlns="" id="{5145D61A-6E95-6DE9-AFCB-C2329490B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989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xmlns="" id="{E4E92ED7-A286-B0F5-B5E6-06D8B1B736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990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xmlns="" id="{E6F0B5E6-857A-C393-0E85-D3553EE1EC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9890" y="5082556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xmlns="" id="{F58FFE01-9F74-0A51-C35D-159BC9A12F6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BAD8F462-C743-80F1-F1D3-A40A0FC4DC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4031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4">
            <a:extLst>
              <a:ext uri="{FF2B5EF4-FFF2-40B4-BE49-F238E27FC236}">
                <a16:creationId xmlns:a16="http://schemas.microsoft.com/office/drawing/2014/main" xmlns="" id="{3F74016A-176F-D542-DD6E-07427597427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4032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xmlns="" id="{C1613FDF-C1F5-B2D5-E6A8-5A4E45AE54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31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xmlns="" id="{785A5993-EBF0-291F-CCCF-FF3520EE800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74032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xmlns="" id="{D69243FA-7E60-3F98-97D0-2BC9A612C37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74032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xmlns="" id="{61F7CE4B-4642-621C-D312-B3261A537AF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36371" y="509413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050657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4309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ABDD90A9-55CD-ACEA-D4AB-F6CCEDCBFF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900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xmlns="" id="{2BE09F54-864D-C7A2-D8C0-C56F4536433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478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73327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900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478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D2EDA460-BE7D-62F0-3A0A-AF26BD3923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7384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xmlns="" id="{E45FD0B5-24D1-D139-F7F3-15921258C4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7962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13ACD196-E014-5E0A-7A0E-E4B64B9734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4868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xmlns="" id="{D1C440B6-3C32-5ED1-826C-65460929B41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65446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93293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Диаграмма 5">
            <a:extLst>
              <a:ext uri="{FF2B5EF4-FFF2-40B4-BE49-F238E27FC236}">
                <a16:creationId xmlns:a16="http://schemas.microsoft.com/office/drawing/2014/main" xmlns="" id="{52096FAA-C07B-1323-B107-F205E18F2EB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638800" y="1963738"/>
            <a:ext cx="5187950" cy="4360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87190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8BAB008B-3654-F86E-2CC4-93689F174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59530" y="1963738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8EE960CF-BE12-0579-8988-CFEF118612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7955" y="2889713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xmlns="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245880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171855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</p:spTree>
    <p:extLst>
      <p:ext uri="{BB962C8B-B14F-4D97-AF65-F5344CB8AC3E}">
        <p14:creationId xmlns:p14="http://schemas.microsoft.com/office/powerpoint/2010/main" xmlns="" val="3308593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7955" y="2065448"/>
            <a:ext cx="5078218" cy="257599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xmlns="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832613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758588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3B54D67D-D016-4E11-5A2A-AFBCD5DF1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2065338"/>
            <a:ext cx="5121275" cy="4414837"/>
          </a:xfrm>
        </p:spPr>
        <p:txBody>
          <a:bodyPr/>
          <a:lstStyle/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884016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ED5BC3-3AB5-735F-4189-2040ADE7A2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573454"/>
            <a:ext cx="6545484" cy="2387600"/>
          </a:xfrm>
        </p:spPr>
        <p:txBody>
          <a:bodyPr anchor="b"/>
          <a:lstStyle>
            <a:lvl1pPr algn="l">
              <a:defRPr sz="6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ФИО/Название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0C52A91-D7B2-8273-2DBB-CBF16122C5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053129"/>
            <a:ext cx="6545484" cy="1655762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Контакты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4D23481D-1083-0CFB-D775-E7264B240F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8238" y="1573213"/>
            <a:ext cx="4029075" cy="40274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 dirty="0"/>
              <a:t>Место для </a:t>
            </a:r>
            <a:r>
              <a:rPr lang="en-US" dirty="0"/>
              <a:t>QR-</a:t>
            </a:r>
            <a:r>
              <a:rPr lang="ru-RU" dirty="0"/>
              <a:t>кода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519550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A47A59-C18A-9697-FF11-BE3E5F375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365125"/>
            <a:ext cx="104635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890DE63-1C04-4E76-B336-CB6B5C1A4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241" y="1825625"/>
            <a:ext cx="104635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57350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8" r:id="rId7"/>
    <p:sldLayoutId id="2147483657" r:id="rId8"/>
    <p:sldLayoutId id="2147483654" r:id="rId9"/>
    <p:sldLayoutId id="2147483655" r:id="rId10"/>
    <p:sldLayoutId id="2147483659" r:id="rId11"/>
    <p:sldLayoutId id="2147483656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A47A59-C18A-9697-FF11-BE3E5F375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365125"/>
            <a:ext cx="104635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890DE63-1C04-4E76-B336-CB6B5C1A4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241" y="1825625"/>
            <a:ext cx="104635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884969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EEF885F2-D5CF-042C-B19B-CA4505298A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907486" cy="2269052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Helvetica Neue" panose="02000503000000020004" pitchFamily="2" charset="0"/>
              </a:rPr>
              <a:t>Пителинский</a:t>
            </a:r>
            <a:r>
              <a:rPr lang="ru-RU" dirty="0" smtClean="0">
                <a:latin typeface="Helvetica Neue" panose="02000503000000020004" pitchFamily="2" charset="0"/>
              </a:rPr>
              <a:t> муниципальный округ Рязанской области</a:t>
            </a:r>
            <a:endParaRPr lang="ru-RU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D83AC442-0F5D-71FC-5C1D-4794D8ADE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/>
          <a:p>
            <a:r>
              <a:rPr lang="ru-RU" b="1" dirty="0" smtClean="0"/>
              <a:t>ИНВЕСТИЦИОННЫЙ ПРОФИЛЬ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8678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42" y="496381"/>
            <a:ext cx="10566032" cy="10594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Общая характеристика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53101" y="2055924"/>
            <a:ext cx="2473928" cy="896826"/>
          </a:xfrm>
          <a:prstGeom prst="roundRect">
            <a:avLst>
              <a:gd name="adj" fmla="val 18988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/>
              <a:t>95300 га</a:t>
            </a:r>
          </a:p>
          <a:p>
            <a:pPr algn="ctr"/>
            <a:r>
              <a:rPr lang="ru-RU" sz="1600" dirty="0" smtClean="0">
                <a:cs typeface="Times New Roman" pitchFamily="18" charset="0"/>
              </a:rPr>
              <a:t>площадь округа</a:t>
            </a:r>
          </a:p>
          <a:p>
            <a:pPr algn="ctr"/>
            <a:endParaRPr lang="ru-RU" sz="400" dirty="0" smtClean="0">
              <a:cs typeface="Times New Roman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19159C77-6B82-9023-04D8-B64A924EC2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27594" y="4061346"/>
            <a:ext cx="4852488" cy="478109"/>
          </a:xfrm>
        </p:spPr>
        <p:txBody>
          <a:bodyPr/>
          <a:lstStyle/>
          <a:p>
            <a:pPr algn="ctr"/>
            <a:r>
              <a:rPr lang="ru-RU" b="1" dirty="0" smtClean="0"/>
              <a:t>Транспортная доступность</a:t>
            </a:r>
            <a:endParaRPr lang="ru-RU" b="1" dirty="0"/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52429" y="2057366"/>
            <a:ext cx="2473200" cy="8964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cs typeface="Times New Roman" pitchFamily="18" charset="0"/>
              </a:rPr>
              <a:t>4525 </a:t>
            </a:r>
            <a:r>
              <a:rPr lang="ru-RU" sz="1600" b="1" dirty="0">
                <a:cs typeface="Times New Roman" pitchFamily="18" charset="0"/>
              </a:rPr>
              <a:t>чел.</a:t>
            </a:r>
            <a:endParaRPr lang="ru-RU" sz="1600" b="1" dirty="0"/>
          </a:p>
          <a:p>
            <a:pPr algn="ctr"/>
            <a:r>
              <a:rPr lang="ru-RU" sz="1600" dirty="0" smtClean="0">
                <a:cs typeface="Times New Roman" pitchFamily="18" charset="0"/>
              </a:rPr>
              <a:t>численность населения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72149" y="3028950"/>
            <a:ext cx="2476500" cy="9561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cs typeface="Times New Roman" pitchFamily="18" charset="0"/>
              </a:rPr>
              <a:t>50</a:t>
            </a:r>
          </a:p>
          <a:p>
            <a:pPr algn="ctr"/>
            <a:r>
              <a:rPr lang="ru-RU" sz="1600" b="1" dirty="0" smtClean="0">
                <a:cs typeface="Times New Roman" pitchFamily="18" charset="0"/>
              </a:rPr>
              <a:t> </a:t>
            </a:r>
            <a:r>
              <a:rPr lang="ru-RU" sz="1600" dirty="0" smtClean="0">
                <a:cs typeface="Times New Roman" pitchFamily="18" charset="0"/>
              </a:rPr>
              <a:t>населенных пунктов</a:t>
            </a: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66078" y="3029802"/>
            <a:ext cx="2459551" cy="95534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kern="0" dirty="0" smtClean="0"/>
              <a:t>2505 чел.</a:t>
            </a:r>
          </a:p>
          <a:p>
            <a:pPr algn="ctr"/>
            <a:r>
              <a:rPr lang="ru-RU" sz="1600" kern="0" dirty="0" smtClean="0"/>
              <a:t>трудоспособное население</a:t>
            </a:r>
            <a:endParaRPr lang="ru-RU" sz="1600" kern="0" dirty="0"/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8679" y="4539456"/>
            <a:ext cx="2448350" cy="86578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algn="ctr"/>
            <a:r>
              <a:rPr lang="ru-RU" sz="1600" b="1" dirty="0" err="1" smtClean="0"/>
              <a:t>Пителино</a:t>
            </a:r>
            <a:r>
              <a:rPr lang="ru-RU" sz="1600" b="1" dirty="0" smtClean="0"/>
              <a:t> </a:t>
            </a:r>
            <a:r>
              <a:rPr lang="ru-RU" sz="1600" b="1" dirty="0"/>
              <a:t>– </a:t>
            </a:r>
            <a:r>
              <a:rPr lang="ru-RU" sz="1600" b="1" dirty="0" smtClean="0"/>
              <a:t>Сасово</a:t>
            </a:r>
            <a:endParaRPr lang="ru-RU" sz="1600" b="1" dirty="0"/>
          </a:p>
          <a:p>
            <a:pPr algn="ctr"/>
            <a:r>
              <a:rPr lang="ru-RU" sz="1600" dirty="0" smtClean="0"/>
              <a:t>27 км</a:t>
            </a:r>
            <a:endParaRPr lang="ru-RU" sz="1600" dirty="0"/>
          </a:p>
        </p:txBody>
      </p:sp>
      <p:sp>
        <p:nvSpPr>
          <p:cNvPr id="19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0834" y="4539455"/>
            <a:ext cx="2402024" cy="87345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/>
            <a:r>
              <a:rPr lang="ru-RU" sz="1600" b="1" kern="0" dirty="0" err="1" smtClean="0">
                <a:latin typeface="Arial" pitchFamily="34" charset="0"/>
              </a:rPr>
              <a:t>Пителино</a:t>
            </a:r>
            <a:r>
              <a:rPr lang="ru-RU" sz="1600" b="1" kern="0" dirty="0" smtClean="0">
                <a:latin typeface="Arial" pitchFamily="34" charset="0"/>
              </a:rPr>
              <a:t> - Рязань</a:t>
            </a:r>
            <a:endParaRPr lang="ru-RU" sz="1600" b="1" kern="0" dirty="0">
              <a:latin typeface="Arial" pitchFamily="34" charset="0"/>
            </a:endParaRPr>
          </a:p>
          <a:p>
            <a:pPr algn="ctr"/>
            <a:r>
              <a:rPr lang="ru-RU" sz="1600" kern="0" dirty="0" smtClean="0">
                <a:latin typeface="Arial" pitchFamily="34" charset="0"/>
              </a:rPr>
              <a:t>212 км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3837" y="4006056"/>
            <a:ext cx="533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85460" y="5642143"/>
            <a:ext cx="2415656" cy="91439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err="1" smtClean="0"/>
              <a:t>Пителино</a:t>
            </a:r>
            <a:r>
              <a:rPr lang="ru-RU" sz="1600" b="1" dirty="0" smtClean="0"/>
              <a:t> - </a:t>
            </a:r>
            <a:r>
              <a:rPr lang="ru-RU" sz="1600" b="1" dirty="0" err="1" smtClean="0"/>
              <a:t>Касимов</a:t>
            </a:r>
            <a:endParaRPr lang="ru-RU" sz="1600" b="1" dirty="0" smtClean="0"/>
          </a:p>
          <a:p>
            <a:pPr algn="ctr"/>
            <a:r>
              <a:rPr lang="ru-RU" sz="1600" dirty="0" smtClean="0"/>
              <a:t>70 км</a:t>
            </a:r>
            <a:endParaRPr lang="ru-RU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4" cstate="print"/>
          <a:srcRect l="35433" t="17498" r="19685" b="17498"/>
          <a:stretch>
            <a:fillRect/>
          </a:stretch>
        </p:blipFill>
        <p:spPr bwMode="auto">
          <a:xfrm>
            <a:off x="395785" y="1787857"/>
            <a:ext cx="4913193" cy="487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9479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8" y="192375"/>
            <a:ext cx="10650921" cy="7760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Ресурсная база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5048" y="1128827"/>
            <a:ext cx="2427514" cy="6379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/>
              <a:t>Климат</a:t>
            </a:r>
            <a:endParaRPr lang="ru-RU" sz="1600" b="1"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F6352F92-BD5D-307A-13A1-39BE5AAEDF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81953" y="1128827"/>
            <a:ext cx="2665925" cy="6822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sz="1600" b="1" dirty="0" smtClean="0"/>
              <a:t>Полезные </a:t>
            </a:r>
          </a:p>
          <a:p>
            <a:pPr algn="ctr"/>
            <a:r>
              <a:rPr lang="ru-RU" sz="1600" b="1" dirty="0" smtClean="0"/>
              <a:t>ископаемые</a:t>
            </a:r>
            <a:endParaRPr lang="ru-RU" sz="1600" b="1" dirty="0"/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131613" y="1894116"/>
            <a:ext cx="2466000" cy="1480458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kern="0" dirty="0" smtClean="0"/>
              <a:t>Умеренно-континентальный</a:t>
            </a:r>
          </a:p>
          <a:p>
            <a:pPr algn="ctr"/>
            <a:r>
              <a:rPr lang="ru-RU" sz="1400" kern="0" dirty="0" smtClean="0"/>
              <a:t>с </a:t>
            </a:r>
            <a:r>
              <a:rPr lang="ru-RU" sz="1400" kern="0" dirty="0"/>
              <a:t>умеренно холодной зимой и теплым летом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3029803" y="1925912"/>
            <a:ext cx="2466000" cy="1480459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/>
              <a:t>в районе представлены залежами песка, известняка и строительного камня.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131613" y="3501915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Леса и Почвы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3029803" y="3564727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Земли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145048" y="4408713"/>
            <a:ext cx="2466000" cy="2128278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/>
              <a:t>В лесах преобладают широколиственные породы деревьев: береза, осина, дуб, ясень, ольха. Содержание гумуса в пахотном слое составляет 1,6-3,2%, мощность гумусового горизонта колеблется в пределах 19-20 см</a:t>
            </a:r>
            <a:endParaRPr lang="ru-RU" sz="1400" dirty="0"/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2961033" y="4394292"/>
            <a:ext cx="2641653" cy="2142699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/>
              <a:t>Общая площадь-95300 га</a:t>
            </a:r>
          </a:p>
          <a:p>
            <a:pPr algn="ctr"/>
            <a:r>
              <a:rPr lang="ru-RU" sz="1400" dirty="0" smtClean="0"/>
              <a:t>Земли с/</a:t>
            </a:r>
            <a:r>
              <a:rPr lang="ru-RU" sz="1400" dirty="0" err="1" smtClean="0"/>
              <a:t>х</a:t>
            </a:r>
            <a:r>
              <a:rPr lang="ru-RU" sz="1400" dirty="0" smtClean="0"/>
              <a:t> назначения-61679 га</a:t>
            </a:r>
          </a:p>
          <a:p>
            <a:pPr algn="ctr"/>
            <a:r>
              <a:rPr lang="ru-RU" sz="1400" dirty="0" smtClean="0"/>
              <a:t>Земли промышленности- 601 га</a:t>
            </a:r>
          </a:p>
          <a:p>
            <a:pPr algn="ctr"/>
            <a:r>
              <a:rPr lang="ru-RU" sz="1400" dirty="0" smtClean="0"/>
              <a:t>Земли лесного фонда-23108 </a:t>
            </a:r>
            <a:r>
              <a:rPr lang="ru-RU" sz="1200" dirty="0" smtClean="0"/>
              <a:t>га</a:t>
            </a:r>
            <a:endParaRPr lang="ru-RU" sz="1200" dirty="0"/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34369" y="4449656"/>
            <a:ext cx="2466000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b="1" dirty="0" smtClean="0"/>
          </a:p>
          <a:p>
            <a:pPr algn="ctr"/>
            <a:r>
              <a:rPr lang="ru-RU" sz="1400" b="1" dirty="0"/>
              <a:t> </a:t>
            </a:r>
            <a:r>
              <a:rPr lang="ru-RU" sz="1400" b="1" dirty="0" smtClean="0"/>
              <a:t> </a:t>
            </a:r>
            <a:r>
              <a:rPr lang="ru-RU" sz="1400" dirty="0" smtClean="0"/>
              <a:t>5</a:t>
            </a:r>
            <a:r>
              <a:rPr lang="en-US" sz="1400" dirty="0" smtClean="0"/>
              <a:t>,</a:t>
            </a:r>
            <a:r>
              <a:rPr lang="ru-RU" sz="1400" dirty="0" smtClean="0"/>
              <a:t>07 руб./кВтч.- село</a:t>
            </a:r>
          </a:p>
          <a:p>
            <a:pPr algn="ctr"/>
            <a:r>
              <a:rPr lang="ru-RU" sz="1400" dirty="0" smtClean="0"/>
              <a:t>  7,24 руб./кВтч.- город</a:t>
            </a:r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58908" y="1140499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Электроэнергия</a:t>
            </a:r>
          </a:p>
        </p:txBody>
      </p:sp>
      <p:sp>
        <p:nvSpPr>
          <p:cNvPr id="30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29969" y="1129575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Водоснабжение</a:t>
            </a:r>
          </a:p>
        </p:txBody>
      </p:sp>
      <p:sp>
        <p:nvSpPr>
          <p:cNvPr id="31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69569" y="3572614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Тарифы</a:t>
            </a:r>
          </a:p>
        </p:txBody>
      </p:sp>
      <p:sp>
        <p:nvSpPr>
          <p:cNvPr id="32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48769" y="3572614"/>
            <a:ext cx="24372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Тарифы</a:t>
            </a:r>
          </a:p>
        </p:txBody>
      </p:sp>
      <p:sp>
        <p:nvSpPr>
          <p:cNvPr id="33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652482" y="1940419"/>
            <a:ext cx="2466000" cy="1567055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10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Подстанции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9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ПС-110 кВ.-2шт.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9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ЦРП-10 Кв.-1 шт.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9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ТП-10/04 – 122 шт.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9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КТП-10/04 – 13шт.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9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Зтп-10/04 – 1шт</a:t>
            </a:r>
          </a:p>
          <a:p>
            <a:pPr algn="ctr">
              <a:lnSpc>
                <a:spcPct val="120000"/>
              </a:lnSpc>
            </a:pPr>
            <a:endParaRPr lang="ru-RU" sz="1000" b="1" dirty="0" smtClean="0">
              <a:solidFill>
                <a:srgbClr val="FF0000"/>
              </a:solidFill>
            </a:endParaRPr>
          </a:p>
        </p:txBody>
      </p:sp>
      <p:sp>
        <p:nvSpPr>
          <p:cNvPr id="34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34435" y="1908536"/>
            <a:ext cx="2466000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dirty="0" smtClean="0">
              <a:solidFill>
                <a:srgbClr val="FF0000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32 станции 1 подъёма (299 м3/сутки)</a:t>
            </a:r>
          </a:p>
        </p:txBody>
      </p:sp>
      <p:sp>
        <p:nvSpPr>
          <p:cNvPr id="35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69569" y="4394292"/>
            <a:ext cx="2466000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 smtClean="0"/>
          </a:p>
          <a:p>
            <a:pPr algn="ctr"/>
            <a:endParaRPr lang="ru-RU" sz="1400" b="1" dirty="0" smtClean="0"/>
          </a:p>
          <a:p>
            <a:pPr algn="ctr"/>
            <a:r>
              <a:rPr lang="ru-RU" sz="1400" dirty="0" smtClean="0"/>
              <a:t>Водоснабжение - 57.73 руб./куб.м.</a:t>
            </a:r>
          </a:p>
          <a:p>
            <a:pPr algn="ctr"/>
            <a:r>
              <a:rPr lang="ru-RU" sz="1400" dirty="0" smtClean="0"/>
              <a:t>Водоотведение – 42.90 руб./куб.м. </a:t>
            </a:r>
          </a:p>
          <a:p>
            <a:endParaRPr lang="ru-RU" sz="12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034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186" y="258039"/>
            <a:ext cx="10639576" cy="8413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Специализация района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179185" y="1304599"/>
            <a:ext cx="10622266" cy="4489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>
            <a:normAutofit/>
          </a:bodyPr>
          <a:lstStyle/>
          <a:p>
            <a:pPr algn="ctr"/>
            <a:r>
              <a:rPr lang="ru-RU" sz="1700" b="1" dirty="0" smtClean="0"/>
              <a:t>Сельское хозяйство</a:t>
            </a:r>
            <a:r>
              <a:rPr lang="en-US" sz="1700" b="1" dirty="0" smtClean="0"/>
              <a:t>:</a:t>
            </a:r>
            <a:endParaRPr lang="ru-RU" sz="17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</p:txBody>
      </p:sp>
      <p:sp>
        <p:nvSpPr>
          <p:cNvPr id="19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194347" y="4285397"/>
            <a:ext cx="3545139" cy="2775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ru-RU" sz="1600" b="1" dirty="0" smtClean="0"/>
              <a:t>Лесозаготовки</a:t>
            </a:r>
            <a:r>
              <a:rPr lang="en-US" sz="1600" b="1" dirty="0" smtClean="0"/>
              <a:t>:</a:t>
            </a:r>
            <a:endParaRPr lang="ru-RU" sz="1600" b="1" dirty="0" smtClean="0"/>
          </a:p>
        </p:txBody>
      </p:sp>
      <p:sp>
        <p:nvSpPr>
          <p:cNvPr id="20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441447" y="4306075"/>
            <a:ext cx="2402970" cy="3568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/>
            <a:r>
              <a:rPr lang="ru-RU" sz="1600" b="1" dirty="0" smtClean="0"/>
              <a:t>Обслуживание населения:</a:t>
            </a:r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859535" y="3765604"/>
            <a:ext cx="2580239" cy="33088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400" dirty="0"/>
              <a:t>ООО </a:t>
            </a:r>
            <a:r>
              <a:rPr lang="ru-RU" sz="1400" dirty="0" smtClean="0"/>
              <a:t>«Новая Жизнь»</a:t>
            </a:r>
            <a:endParaRPr lang="ru-RU" sz="1400" dirty="0"/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939005" y="6279399"/>
            <a:ext cx="2422800" cy="3194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400" dirty="0" err="1" smtClean="0"/>
              <a:t>Пителинское</a:t>
            </a:r>
            <a:r>
              <a:rPr lang="ru-RU" sz="1400" dirty="0" smtClean="0"/>
              <a:t> РАЙПО</a:t>
            </a:r>
          </a:p>
        </p:txBody>
      </p:sp>
      <p:sp>
        <p:nvSpPr>
          <p:cNvPr id="17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866747" y="4592077"/>
            <a:ext cx="2422800" cy="3757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400" dirty="0" smtClean="0"/>
              <a:t>ИП Агапкин А.А.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380931" y="3722714"/>
            <a:ext cx="2705414" cy="3509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400" dirty="0" smtClean="0"/>
              <a:t>КФХ «</a:t>
            </a:r>
            <a:r>
              <a:rPr lang="ru-RU" sz="1400" dirty="0" err="1" smtClean="0"/>
              <a:t>Мирошкин</a:t>
            </a:r>
            <a:r>
              <a:rPr lang="ru-RU" sz="1400" dirty="0" smtClean="0"/>
              <a:t> Н.В.»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997588" y="3702698"/>
            <a:ext cx="2302558" cy="3346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400" dirty="0" smtClean="0"/>
              <a:t>ОП №3 «Ока Молоко»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8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936286" y="4572260"/>
            <a:ext cx="2422800" cy="4414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400" dirty="0" smtClean="0"/>
              <a:t>ИП </a:t>
            </a:r>
            <a:r>
              <a:rPr lang="ru-RU" sz="1400" dirty="0" err="1" smtClean="0"/>
              <a:t>Вереялов</a:t>
            </a:r>
            <a:r>
              <a:rPr lang="ru-RU" sz="1400" dirty="0" smtClean="0"/>
              <a:t> И.Н.</a:t>
            </a:r>
          </a:p>
        </p:txBody>
      </p:sp>
      <p:sp>
        <p:nvSpPr>
          <p:cNvPr id="29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908991" y="5447215"/>
            <a:ext cx="2422800" cy="4074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400" dirty="0" smtClean="0"/>
              <a:t>ИП Кузнецова М.Б.</a:t>
            </a:r>
          </a:p>
        </p:txBody>
      </p:sp>
      <p:sp>
        <p:nvSpPr>
          <p:cNvPr id="30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928826" y="4222680"/>
            <a:ext cx="2402970" cy="31310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sz="1600" b="1" dirty="0" smtClean="0"/>
              <a:t>Торговля</a:t>
            </a:r>
          </a:p>
        </p:txBody>
      </p:sp>
      <p:sp>
        <p:nvSpPr>
          <p:cNvPr id="33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927046" y="5073254"/>
            <a:ext cx="2422800" cy="3194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400" dirty="0" smtClean="0"/>
              <a:t>ИП Тихонов А.В.</a:t>
            </a: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2746" y="1857689"/>
            <a:ext cx="2906973" cy="182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899" y="1856096"/>
            <a:ext cx="3603008" cy="1719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1875" y="1839912"/>
            <a:ext cx="2784143" cy="1794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944747" y="5917278"/>
            <a:ext cx="2402970" cy="31310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sz="1600" b="1" dirty="0" smtClean="0"/>
              <a:t>Развозная торговля</a:t>
            </a:r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12"/>
          </p:nvPr>
        </p:nvSpPr>
        <p:spPr>
          <a:xfrm>
            <a:off x="4053384" y="4981432"/>
            <a:ext cx="3316405" cy="1583141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МКП «Водоканал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Пителинский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ООО «ПМК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Пителинская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1269" name="AutoShape 5" descr="C:\Users\User\AppData\Roaming\Microsoft\Windows\Network Shortcuts\logging-equipment-forest-loading-logs-transportation-harvesting-storage-wood-forest-transportation-27435591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1" name="AutoShape 7" descr="C:\Users\User\AppData\Roaming\Microsoft\Windows\Network Shortcuts\logging-equipment-forest-loading-logs-transportation-harvesting-storage-wood-forest-transportation-27435591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3" name="AutoShape 9" descr="C:\Users\User\Desktop\logging-equipment-forest-loading-logs-transportation-harvesting-storage-wood-forest-transportation-27435591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615" y="5186150"/>
            <a:ext cx="3016155" cy="159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2710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77826"/>
            <a:ext cx="10445174" cy="8304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Тренды развития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6059755" y="4527252"/>
            <a:ext cx="3295851" cy="20097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endParaRPr lang="ru-RU" sz="1500" b="1" dirty="0" smtClean="0"/>
          </a:p>
          <a:p>
            <a:pPr algn="ctr"/>
            <a:r>
              <a:rPr lang="ru-RU" sz="1500" b="1" dirty="0" smtClean="0"/>
              <a:t>Событийный туризм</a:t>
            </a:r>
            <a:r>
              <a:rPr lang="en-US" sz="1500" b="1" dirty="0" smtClean="0"/>
              <a:t>:</a:t>
            </a:r>
            <a:endParaRPr lang="ru-RU" sz="1500" b="1" dirty="0" smtClean="0"/>
          </a:p>
          <a:p>
            <a:pPr algn="ctr"/>
            <a:r>
              <a:rPr lang="ru-RU" sz="1400" dirty="0" smtClean="0"/>
              <a:t>- Фестиваль «Водяной»</a:t>
            </a:r>
          </a:p>
          <a:p>
            <a:pPr marL="285750" indent="-285750" algn="ctr">
              <a:lnSpc>
                <a:spcPct val="150000"/>
              </a:lnSpc>
            </a:pPr>
            <a:r>
              <a:rPr lang="ru-RU" sz="1400" dirty="0" smtClean="0"/>
              <a:t> - День поселка </a:t>
            </a:r>
            <a:r>
              <a:rPr lang="ru-RU" sz="1400" dirty="0" err="1" smtClean="0"/>
              <a:t>Пителино</a:t>
            </a:r>
            <a:r>
              <a:rPr lang="ru-RU" sz="1400" dirty="0" smtClean="0"/>
              <a:t> 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2"/>
          </p:nvPr>
        </p:nvSpPr>
        <p:spPr>
          <a:xfrm>
            <a:off x="650109" y="4527253"/>
            <a:ext cx="2998438" cy="200973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/>
              <a:t>Лесной туризм</a:t>
            </a:r>
            <a:r>
              <a:rPr lang="en-US" sz="1600" b="1" dirty="0" smtClean="0"/>
              <a:t>:</a:t>
            </a:r>
            <a:endParaRPr lang="ru-RU" sz="1600" b="1" dirty="0" smtClean="0"/>
          </a:p>
          <a:p>
            <a:pPr algn="ctr"/>
            <a:r>
              <a:rPr lang="ru-RU" sz="1500" dirty="0" smtClean="0"/>
              <a:t>- собирательные туры</a:t>
            </a:r>
          </a:p>
          <a:p>
            <a:pPr marL="285750" indent="-285750" algn="ctr">
              <a:lnSpc>
                <a:spcPct val="150000"/>
              </a:lnSpc>
            </a:pPr>
            <a:r>
              <a:rPr lang="ru-RU" sz="1500" dirty="0" smtClean="0"/>
              <a:t>   - оздоровительные туры</a:t>
            </a:r>
            <a:endParaRPr lang="ru-RU" sz="1500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2"/>
          </p:nvPr>
        </p:nvSpPr>
        <p:spPr>
          <a:xfrm>
            <a:off x="8652680" y="2415653"/>
            <a:ext cx="1856095" cy="80521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5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9217" name="Picture 1" descr="C:\Users\User\AppData\Roaming\Microsoft\Windows\Network Shortcuts\fd780be8ed580726b3713e2c38338f2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95247" y="1328761"/>
            <a:ext cx="2213781" cy="1475854"/>
          </a:xfrm>
          <a:prstGeom prst="rect">
            <a:avLst/>
          </a:prstGeom>
          <a:noFill/>
        </p:spPr>
      </p:pic>
      <p:pic>
        <p:nvPicPr>
          <p:cNvPr id="9218" name="Picture 2" descr="C:\Users\User\AppData\Roaming\Microsoft\Windows\Network Shortcuts\8d465f362f60c8c14ccee7ceccf2676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24198" y="1392072"/>
            <a:ext cx="2047164" cy="1364776"/>
          </a:xfrm>
          <a:prstGeom prst="rect">
            <a:avLst/>
          </a:prstGeom>
          <a:noFill/>
        </p:spPr>
      </p:pic>
      <p:pic>
        <p:nvPicPr>
          <p:cNvPr id="9219" name="Picture 3" descr="C:\Users\User\AppData\Roaming\Microsoft\Windows\Network Shortcuts\0e6b883f6bbe99b394c81c971ded4f1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35523" y="1392451"/>
            <a:ext cx="1965277" cy="1337102"/>
          </a:xfrm>
          <a:prstGeom prst="rect">
            <a:avLst/>
          </a:prstGeom>
          <a:noFill/>
        </p:spPr>
      </p:pic>
      <p:pic>
        <p:nvPicPr>
          <p:cNvPr id="9220" name="Picture 4" descr="C:\Users\User\AppData\Roaming\Microsoft\Windows\Network Shortcuts\0jleEtV4U3uvn_D8Y8u5K9BYHABS07Xupf4euZ3sxXCiI_nPm1IEJ90cYJ-VKbONl6hHKKTLTV5MuzouzU_qLYuz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81980" y="2940708"/>
            <a:ext cx="2235478" cy="1487990"/>
          </a:xfrm>
          <a:prstGeom prst="rect">
            <a:avLst/>
          </a:prstGeom>
          <a:noFill/>
        </p:spPr>
      </p:pic>
      <p:pic>
        <p:nvPicPr>
          <p:cNvPr id="9221" name="Picture 5" descr="C:\Users\User\AppData\Roaming\Microsoft\Windows\Network Shortcuts\o0W-89Bs5nVSDtefnOZObfglIXZVfnDVQGKme_pgAX3pAu0Rf3bZPQvRN2GieDznNanKdeQbuuXOLy4DSdKmTSt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20666" y="2866030"/>
            <a:ext cx="2429686" cy="1617260"/>
          </a:xfrm>
          <a:prstGeom prst="rect">
            <a:avLst/>
          </a:prstGeom>
          <a:noFill/>
        </p:spPr>
      </p:pic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4626" y="1607699"/>
            <a:ext cx="2069009" cy="2145435"/>
          </a:xfrm>
          <a:prstGeom prst="rect">
            <a:avLst/>
          </a:prstGeom>
          <a:noFill/>
        </p:spPr>
      </p:pic>
      <p:pic>
        <p:nvPicPr>
          <p:cNvPr id="9222" name="Picture 6" descr="https://avatars.mds.yandex.net/get-entity_search/5100341/1221971762/S600xU_2x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3814" y="1624085"/>
            <a:ext cx="1912061" cy="21699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226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86" y="364439"/>
            <a:ext cx="9840685" cy="77606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2258" y="1176669"/>
            <a:ext cx="2296886" cy="7105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/>
              <a:t>ОБРАЗОВАНИЕ</a:t>
            </a:r>
            <a:endParaRPr lang="ru-RU" sz="1600" b="1"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F6352F92-BD5D-307A-13A1-39BE5AAEDF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65716" y="1183362"/>
            <a:ext cx="2209801" cy="6971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/>
              <a:t>ЗДРАВОХРАНЕНИЕ</a:t>
            </a:r>
            <a:endParaRPr lang="ru-RU" sz="1600" b="1" dirty="0"/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674915" y="2080006"/>
            <a:ext cx="2231572" cy="930728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 fontScale="4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300" b="1" spc="70" dirty="0" smtClean="0"/>
              <a:t>4 учреждения дошкольного образования </a:t>
            </a:r>
            <a:r>
              <a:rPr lang="ru-RU" sz="3300" b="1" dirty="0" smtClean="0"/>
              <a:t>–</a:t>
            </a:r>
          </a:p>
          <a:p>
            <a:pPr algn="ctr"/>
            <a:r>
              <a:rPr lang="ru-RU" sz="3700" dirty="0" smtClean="0"/>
              <a:t>81 воспитанник</a:t>
            </a:r>
          </a:p>
          <a:p>
            <a:endParaRPr lang="ru-RU" sz="14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3265716" y="2079170"/>
            <a:ext cx="2166256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 smtClean="0"/>
              <a:t>Численность врачей всех специальностей:</a:t>
            </a:r>
          </a:p>
          <a:p>
            <a:pPr algn="ctr"/>
            <a:r>
              <a:rPr lang="ru-RU" sz="1500" dirty="0" smtClean="0"/>
              <a:t>6 человек</a:t>
            </a:r>
            <a:endParaRPr lang="ru-RU" sz="1500" dirty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58545" y="1184015"/>
            <a:ext cx="2231570" cy="710523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СПОРТ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851069" y="2079170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 smtClean="0"/>
              <a:t>1 Физкультурно-оздоровительный комплекс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04314" y="1240863"/>
            <a:ext cx="2460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15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29599" y="1176668"/>
            <a:ext cx="2177143" cy="710523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КУЛЬТУРА И ИСКУССТВО</a:t>
            </a:r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674915" y="3113311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/>
              <a:t>1 учреждения дополнительного образования –</a:t>
            </a:r>
          </a:p>
          <a:p>
            <a:pPr algn="ctr"/>
            <a:r>
              <a:rPr lang="ru-RU" sz="1600" dirty="0" smtClean="0"/>
              <a:t>280 воспитанников</a:t>
            </a:r>
          </a:p>
          <a:p>
            <a:endParaRPr lang="ru-RU" sz="1400" dirty="0"/>
          </a:p>
        </p:txBody>
      </p:sp>
      <p:sp>
        <p:nvSpPr>
          <p:cNvPr id="19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707101" y="4169228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 smtClean="0"/>
              <a:t>3 учреждений общего школьного образования–</a:t>
            </a:r>
          </a:p>
          <a:p>
            <a:pPr algn="ctr"/>
            <a:r>
              <a:rPr lang="ru-RU" sz="1500" dirty="0" smtClean="0"/>
              <a:t>290 учащихся</a:t>
            </a:r>
          </a:p>
          <a:p>
            <a:endParaRPr lang="ru-RU" sz="1400" dirty="0"/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3287489" y="3145968"/>
            <a:ext cx="2166256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 smtClean="0"/>
              <a:t>Стационар</a:t>
            </a:r>
          </a:p>
          <a:p>
            <a:pPr algn="ctr"/>
            <a:r>
              <a:rPr lang="ru-RU" sz="1500" dirty="0" smtClean="0"/>
              <a:t> на 14 коек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3287489" y="4185558"/>
            <a:ext cx="2166256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 smtClean="0"/>
              <a:t>7 </a:t>
            </a:r>
            <a:r>
              <a:rPr lang="ru-RU" sz="1300" b="1" dirty="0" err="1" smtClean="0"/>
              <a:t>Фельдшерско</a:t>
            </a:r>
            <a:r>
              <a:rPr lang="ru-RU" sz="1300" b="1" dirty="0" smtClean="0"/>
              <a:t> –акушерских пунктов</a:t>
            </a:r>
            <a:endParaRPr lang="ru-RU" sz="1300" b="1" dirty="0"/>
          </a:p>
          <a:p>
            <a:pPr algn="ctr"/>
            <a:endParaRPr lang="ru-RU" sz="1300" b="1" dirty="0"/>
          </a:p>
        </p:txBody>
      </p:sp>
      <p:sp>
        <p:nvSpPr>
          <p:cNvPr id="24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878365" y="3126960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5 Спортзалов</a:t>
            </a:r>
            <a:endParaRPr lang="ru-RU" sz="13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932953" y="4163418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4 плоскостных сооружений</a:t>
            </a:r>
            <a:endParaRPr lang="ru-RU" sz="13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39542" y="3145968"/>
            <a:ext cx="2167200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 smtClean="0"/>
              <a:t>1 Дом культуры</a:t>
            </a:r>
          </a:p>
          <a:p>
            <a:pPr algn="ctr"/>
            <a:r>
              <a:rPr lang="ru-RU" sz="1300" b="1" dirty="0" smtClean="0"/>
              <a:t>- </a:t>
            </a:r>
            <a:r>
              <a:rPr lang="en-US" sz="1300" b="1" dirty="0" smtClean="0"/>
              <a:t>1</a:t>
            </a:r>
            <a:r>
              <a:rPr lang="ru-RU" sz="1300" b="1" dirty="0" smtClean="0"/>
              <a:t>0</a:t>
            </a:r>
            <a:r>
              <a:rPr lang="en-US" sz="1300" b="1" dirty="0" smtClean="0"/>
              <a:t> </a:t>
            </a:r>
            <a:r>
              <a:rPr lang="ru-RU" sz="1300" b="1" dirty="0" smtClean="0"/>
              <a:t> отделов</a:t>
            </a:r>
          </a:p>
        </p:txBody>
      </p:sp>
      <p:sp>
        <p:nvSpPr>
          <p:cNvPr id="29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39542" y="2084640"/>
            <a:ext cx="2167200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300" b="1" dirty="0" smtClean="0"/>
          </a:p>
          <a:p>
            <a:pPr algn="ctr"/>
            <a:r>
              <a:rPr lang="ru-RU" sz="1300" b="1" dirty="0" smtClean="0"/>
              <a:t>13 библиотек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6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386112" y="182897"/>
            <a:ext cx="10303659" cy="8413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/>
              <a:t>Социальная инфраструктура</a:t>
            </a:r>
            <a:endParaRPr lang="ru-RU" dirty="0"/>
          </a:p>
        </p:txBody>
      </p:sp>
      <p:sp>
        <p:nvSpPr>
          <p:cNvPr id="32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39542" y="4242728"/>
            <a:ext cx="2167200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300" b="1" dirty="0" smtClean="0"/>
          </a:p>
          <a:p>
            <a:pPr algn="ctr"/>
            <a:r>
              <a:rPr lang="en-US" sz="1300" b="1" dirty="0" smtClean="0"/>
              <a:t>1 </a:t>
            </a:r>
            <a:r>
              <a:rPr lang="ru-RU" sz="1300" b="1" dirty="0" smtClean="0"/>
              <a:t> Автоклуб</a:t>
            </a:r>
          </a:p>
        </p:txBody>
      </p:sp>
      <p:sp>
        <p:nvSpPr>
          <p:cNvPr id="33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39542" y="5340672"/>
            <a:ext cx="2167200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300" b="1" dirty="0" smtClean="0"/>
          </a:p>
          <a:p>
            <a:pPr algn="ctr"/>
            <a:r>
              <a:rPr lang="ru-RU" sz="1300" b="1" dirty="0" smtClean="0"/>
              <a:t>1 Детская музыкальная школа</a:t>
            </a:r>
            <a:endParaRPr lang="ru-RU" sz="1300" b="1" dirty="0"/>
          </a:p>
        </p:txBody>
      </p:sp>
    </p:spTree>
    <p:extLst>
      <p:ext uri="{BB962C8B-B14F-4D97-AF65-F5344CB8AC3E}">
        <p14:creationId xmlns:p14="http://schemas.microsoft.com/office/powerpoint/2010/main" xmlns="" val="162938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0699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Объекты социальной инфраструктуры</a:t>
            </a:r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618728" y="3478822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 smtClean="0"/>
              <a:t>Районный Дом Культуры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037574" y="3534917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 err="1" smtClean="0"/>
              <a:t>Пителинская</a:t>
            </a:r>
            <a:r>
              <a:rPr lang="ru-RU" sz="1200" b="1" dirty="0" smtClean="0"/>
              <a:t> больница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8051212" y="3418226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ru-RU" sz="1200" b="1" dirty="0" err="1" smtClean="0"/>
              <a:t>Пителинская</a:t>
            </a:r>
            <a:r>
              <a:rPr lang="ru-RU" sz="1200" b="1" dirty="0" smtClean="0"/>
              <a:t> средняя общеобразовательная школа</a:t>
            </a:r>
          </a:p>
        </p:txBody>
      </p:sp>
      <p:sp>
        <p:nvSpPr>
          <p:cNvPr id="13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2133629" y="6089514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 smtClean="0"/>
              <a:t>Детская музыкальная школа</a:t>
            </a:r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5919122" y="6138678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 smtClean="0"/>
              <a:t>КСК «Юность»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7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768" y="1528549"/>
            <a:ext cx="2669513" cy="1787856"/>
          </a:xfrm>
          <a:prstGeom prst="rect">
            <a:avLst/>
          </a:prstGeom>
          <a:noFill/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07725" y="1637731"/>
            <a:ext cx="3166281" cy="1801505"/>
          </a:xfrm>
          <a:prstGeom prst="rect">
            <a:avLst/>
          </a:prstGeom>
          <a:noFill/>
        </p:spPr>
      </p:pic>
      <p:pic>
        <p:nvPicPr>
          <p:cNvPr id="5126" name="Picture 6" descr="Picture backgroun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61795" y="4170898"/>
            <a:ext cx="2492091" cy="1752230"/>
          </a:xfrm>
          <a:prstGeom prst="rect">
            <a:avLst/>
          </a:prstGeom>
          <a:noFill/>
        </p:spPr>
      </p:pic>
      <p:sp>
        <p:nvSpPr>
          <p:cNvPr id="19" name="Текст 18"/>
          <p:cNvSpPr>
            <a:spLocks noGrp="1"/>
          </p:cNvSpPr>
          <p:nvPr>
            <p:ph type="body" sz="quarter" idx="12"/>
          </p:nvPr>
        </p:nvSpPr>
        <p:spPr>
          <a:xfrm>
            <a:off x="5809672" y="4326340"/>
            <a:ext cx="2556406" cy="165137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8" name="Picture 8" descr="Picture backgroun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71026" y="1549020"/>
            <a:ext cx="2846932" cy="1794681"/>
          </a:xfrm>
          <a:prstGeom prst="rect">
            <a:avLst/>
          </a:prstGeom>
          <a:noFill/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00298" y="4271748"/>
            <a:ext cx="2634017" cy="17742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471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219" y="224908"/>
            <a:ext cx="10622751" cy="11031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Достопримечательности</a:t>
            </a:r>
            <a:endParaRPr lang="ru-RU" dirty="0"/>
          </a:p>
        </p:txBody>
      </p:sp>
      <p:sp>
        <p:nvSpPr>
          <p:cNvPr id="13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82333" y="1455623"/>
            <a:ext cx="2821522" cy="3731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 smtClean="0"/>
              <a:t>Церковь Вознесения Господня</a:t>
            </a:r>
            <a:endParaRPr lang="ru-RU" sz="1200" b="1" dirty="0"/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 flipH="1">
            <a:off x="4499823" y="1392149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Храм Смоленской иконы Божией Матери</a:t>
            </a:r>
            <a:endParaRPr lang="ru-RU" sz="1200" b="1" dirty="0"/>
          </a:p>
        </p:txBody>
      </p:sp>
      <p:sp>
        <p:nvSpPr>
          <p:cNvPr id="15" name="Текст 3"/>
          <p:cNvSpPr txBox="1">
            <a:spLocks/>
          </p:cNvSpPr>
          <p:nvPr/>
        </p:nvSpPr>
        <p:spPr>
          <a:xfrm flipH="1">
            <a:off x="7937843" y="1482538"/>
            <a:ext cx="2842861" cy="41450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Храм Рождества Христова</a:t>
            </a:r>
            <a:endParaRPr lang="ru-RU" sz="1200" b="1" dirty="0"/>
          </a:p>
        </p:txBody>
      </p:sp>
      <p:sp>
        <p:nvSpPr>
          <p:cNvPr id="16" name="Текст 3"/>
          <p:cNvSpPr txBox="1">
            <a:spLocks/>
          </p:cNvSpPr>
          <p:nvPr/>
        </p:nvSpPr>
        <p:spPr>
          <a:xfrm flipH="1">
            <a:off x="4129461" y="4347461"/>
            <a:ext cx="3144796" cy="374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Церковь Введения во храм Пресвятой Богородицы</a:t>
            </a:r>
            <a:endParaRPr lang="ru-RU" sz="1200" b="1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202349" y="257110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8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405" y="1947104"/>
            <a:ext cx="3597559" cy="2242759"/>
          </a:xfrm>
          <a:prstGeom prst="rect">
            <a:avLst/>
          </a:prstGeom>
          <a:noFill/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5312" y="1961795"/>
            <a:ext cx="3256365" cy="2200772"/>
          </a:xfrm>
          <a:prstGeom prst="rect">
            <a:avLst/>
          </a:prstGeom>
          <a:noFill/>
        </p:spPr>
      </p:pic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24633" y="1965278"/>
            <a:ext cx="3125337" cy="2238232"/>
          </a:xfrm>
          <a:prstGeom prst="rect">
            <a:avLst/>
          </a:prstGeom>
          <a:noFill/>
        </p:spPr>
      </p:pic>
      <p:sp>
        <p:nvSpPr>
          <p:cNvPr id="18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16369" y="4392166"/>
            <a:ext cx="2821522" cy="3731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 smtClean="0"/>
              <a:t>Храм </a:t>
            </a:r>
            <a:r>
              <a:rPr lang="ru-RU" sz="1200" b="1" dirty="0" err="1" smtClean="0"/>
              <a:t>Димитрия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Солунского</a:t>
            </a:r>
            <a:endParaRPr lang="ru-RU" sz="1200" b="1" dirty="0"/>
          </a:p>
        </p:txBody>
      </p:sp>
      <p:pic>
        <p:nvPicPr>
          <p:cNvPr id="3080" name="Picture 8" descr="Picture backgroun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2994" y="4903633"/>
            <a:ext cx="3461083" cy="1770122"/>
          </a:xfrm>
          <a:prstGeom prst="rect">
            <a:avLst/>
          </a:prstGeom>
          <a:noFill/>
        </p:spPr>
      </p:pic>
      <p:pic>
        <p:nvPicPr>
          <p:cNvPr id="3082" name="Picture 10" descr="Picture backgroun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13427" y="4926842"/>
            <a:ext cx="3297307" cy="1719618"/>
          </a:xfrm>
          <a:prstGeom prst="rect">
            <a:avLst/>
          </a:prstGeom>
          <a:noFill/>
        </p:spPr>
      </p:pic>
      <p:sp>
        <p:nvSpPr>
          <p:cNvPr id="20" name="Текст 3"/>
          <p:cNvSpPr txBox="1">
            <a:spLocks/>
          </p:cNvSpPr>
          <p:nvPr/>
        </p:nvSpPr>
        <p:spPr>
          <a:xfrm flipH="1">
            <a:off x="7734745" y="4308792"/>
            <a:ext cx="3144796" cy="374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Храм в честь Преображения Господня</a:t>
            </a:r>
            <a:endParaRPr lang="ru-RU" sz="1200" b="1" dirty="0"/>
          </a:p>
        </p:txBody>
      </p:sp>
      <p:pic>
        <p:nvPicPr>
          <p:cNvPr id="3084" name="Picture 12" descr="Picture background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70042" y="4858603"/>
            <a:ext cx="3193575" cy="1740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879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388" y="377826"/>
            <a:ext cx="10572785" cy="8631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Свободные инвестиционные площадки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203620" y="6374871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11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8554426"/>
              </p:ext>
            </p:extLst>
          </p:nvPr>
        </p:nvGraphicFramePr>
        <p:xfrm>
          <a:off x="433598" y="1751682"/>
          <a:ext cx="3279086" cy="4516915"/>
        </p:xfrm>
        <a:graphic>
          <a:graphicData uri="http://schemas.openxmlformats.org/presentationml/2006/ole">
            <p:oleObj spid="_x0000_s1067" name="Acrobat Document" r:id="rId3" imgW="5930640" imgH="8386200" progId="AcroExch.Document.11">
              <p:embed/>
            </p:oleObj>
          </a:graphicData>
        </a:graphic>
      </p:graphicFrame>
      <p:pic>
        <p:nvPicPr>
          <p:cNvPr id="8" name="Рисунок 7"/>
          <p:cNvPicPr/>
          <p:nvPr/>
        </p:nvPicPr>
        <p:blipFill>
          <a:blip r:embed="rId4" cstate="print"/>
          <a:srcRect l="35433" t="17498" r="19685" b="17498"/>
          <a:stretch>
            <a:fillRect/>
          </a:stretch>
        </p:blipFill>
        <p:spPr bwMode="auto">
          <a:xfrm>
            <a:off x="4735773" y="1678675"/>
            <a:ext cx="4913193" cy="487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768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81636A4B-E5C7-3CA3-9B04-030A6EDA0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986" y="1768847"/>
            <a:ext cx="5866482" cy="2667351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Климкина Юлия Евгеньевна</a:t>
            </a:r>
            <a:br>
              <a:rPr lang="ru-RU" sz="2800" dirty="0" smtClean="0"/>
            </a:br>
            <a:r>
              <a:rPr lang="ru-RU" sz="2000" b="0" dirty="0" smtClean="0"/>
              <a:t>Заместитель главы администрации по социально – экономическому развитию</a:t>
            </a:r>
            <a:br>
              <a:rPr lang="ru-RU" sz="2000" b="0" dirty="0" smtClean="0"/>
            </a:br>
            <a:r>
              <a:rPr lang="ru-RU" sz="2000" b="0" dirty="0" smtClean="0"/>
              <a:t>Инвестиционный уполномоченный</a:t>
            </a:r>
            <a:br>
              <a:rPr lang="ru-RU" sz="2000" b="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en-US" sz="1800" b="0" u="sng" dirty="0" smtClean="0"/>
              <a:t>black_foxtrot@mail.ru</a:t>
            </a:r>
            <a:r>
              <a:rPr lang="ru-RU" sz="1800" b="0" u="sng" dirty="0" smtClean="0"/>
              <a:t/>
            </a:r>
            <a:br>
              <a:rPr lang="ru-RU" sz="1800" b="0" u="sng" dirty="0" smtClean="0"/>
            </a:br>
            <a:r>
              <a:rPr lang="ru-RU" sz="1800" b="0" u="sng" dirty="0" smtClean="0"/>
              <a:t>+7(49145)6-41-42; </a:t>
            </a:r>
            <a:r>
              <a:rPr lang="ru-RU" sz="1800" b="0" dirty="0" smtClean="0"/>
              <a:t>+7(961)</a:t>
            </a:r>
            <a:r>
              <a:rPr lang="en-US" sz="1800" b="0" dirty="0" smtClean="0"/>
              <a:t> </a:t>
            </a:r>
            <a:r>
              <a:rPr lang="ru-RU" sz="1800" b="0" dirty="0" smtClean="0"/>
              <a:t>009-43-40</a:t>
            </a:r>
            <a:r>
              <a:rPr lang="ru-RU" sz="1800" b="0" u="sng" dirty="0" smtClean="0"/>
              <a:t/>
            </a:r>
            <a:br>
              <a:rPr lang="ru-RU" sz="1800" b="0" u="sng" dirty="0" smtClean="0"/>
            </a:br>
            <a:endParaRPr lang="ru-RU" sz="1800" b="0" u="sng" dirty="0"/>
          </a:p>
        </p:txBody>
      </p:sp>
      <p:graphicFrame>
        <p:nvGraphicFramePr>
          <p:cNvPr id="45059" name="Object 3"/>
          <p:cNvGraphicFramePr>
            <a:graphicFrameLocks noChangeAspect="1"/>
          </p:cNvGraphicFramePr>
          <p:nvPr>
            <p:ph type="pic" sz="quarter" idx="10"/>
          </p:nvPr>
        </p:nvGraphicFramePr>
        <p:xfrm>
          <a:off x="7970581" y="1227181"/>
          <a:ext cx="3438948" cy="4866545"/>
        </p:xfrm>
        <a:graphic>
          <a:graphicData uri="http://schemas.openxmlformats.org/presentationml/2006/ole">
            <p:oleObj spid="_x0000_s45059" name="Acrobat Document" r:id="rId4" imgW="5930640" imgH="8386200" progId="AcroExch.Document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4857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РО">
  <a:themeElements>
    <a:clrScheme name="КРРО">
      <a:dk1>
        <a:srgbClr val="404040"/>
      </a:dk1>
      <a:lt1>
        <a:srgbClr val="FFFFFF"/>
      </a:lt1>
      <a:dk2>
        <a:srgbClr val="404040"/>
      </a:dk2>
      <a:lt2>
        <a:srgbClr val="FFFFFF"/>
      </a:lt2>
      <a:accent1>
        <a:srgbClr val="01ABBB"/>
      </a:accent1>
      <a:accent2>
        <a:srgbClr val="01EBFF"/>
      </a:accent2>
      <a:accent3>
        <a:srgbClr val="007685"/>
      </a:accent3>
      <a:accent4>
        <a:srgbClr val="0FB3EB"/>
      </a:accent4>
      <a:accent5>
        <a:srgbClr val="517F93"/>
      </a:accent5>
      <a:accent6>
        <a:srgbClr val="4E812E"/>
      </a:accent6>
      <a:hlink>
        <a:srgbClr val="4666FF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КРРО">
  <a:themeElements>
    <a:clrScheme name="КРРО">
      <a:dk1>
        <a:srgbClr val="404040"/>
      </a:dk1>
      <a:lt1>
        <a:srgbClr val="FFFFFF"/>
      </a:lt1>
      <a:dk2>
        <a:srgbClr val="404040"/>
      </a:dk2>
      <a:lt2>
        <a:srgbClr val="FFFFFF"/>
      </a:lt2>
      <a:accent1>
        <a:srgbClr val="01ABBB"/>
      </a:accent1>
      <a:accent2>
        <a:srgbClr val="01EBFF"/>
      </a:accent2>
      <a:accent3>
        <a:srgbClr val="007685"/>
      </a:accent3>
      <a:accent4>
        <a:srgbClr val="0FB3EB"/>
      </a:accent4>
      <a:accent5>
        <a:srgbClr val="517F93"/>
      </a:accent5>
      <a:accent6>
        <a:srgbClr val="4E812E"/>
      </a:accent6>
      <a:hlink>
        <a:srgbClr val="4666FF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2384</TotalTime>
  <Words>401</Words>
  <Application>Microsoft Office PowerPoint</Application>
  <PresentationFormat>Произвольный</PresentationFormat>
  <Paragraphs>133</Paragraphs>
  <Slides>10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КРРО</vt:lpstr>
      <vt:lpstr>1_КРРО</vt:lpstr>
      <vt:lpstr>Acrobat Document</vt:lpstr>
      <vt:lpstr>Пителинский муниципальный округ Рязанской области</vt:lpstr>
      <vt:lpstr> Общая характеристика  </vt:lpstr>
      <vt:lpstr>Ресурсная база</vt:lpstr>
      <vt:lpstr>Специализация района</vt:lpstr>
      <vt:lpstr>Тренды развития</vt:lpstr>
      <vt:lpstr>Слайд 6</vt:lpstr>
      <vt:lpstr>Объекты социальной инфраструктуры</vt:lpstr>
      <vt:lpstr>Достопримечательности</vt:lpstr>
      <vt:lpstr>Свободные инвестиционные площадки</vt:lpstr>
      <vt:lpstr>  Климкина Юлия Евгеньевна Заместитель главы администрации по социально – экономическому развитию Инвестиционный уполномоченный  black_foxtrot@mail.ru +7(49145)6-41-42; +7(961) 009-43-40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муниципального образования</dc:title>
  <dc:creator>88</dc:creator>
  <cp:lastModifiedBy>User</cp:lastModifiedBy>
  <cp:revision>308</cp:revision>
  <cp:lastPrinted>2025-02-03T09:00:17Z</cp:lastPrinted>
  <dcterms:created xsi:type="dcterms:W3CDTF">2024-09-21T11:38:38Z</dcterms:created>
  <dcterms:modified xsi:type="dcterms:W3CDTF">2026-03-25T09:09:20Z</dcterms:modified>
</cp:coreProperties>
</file>