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heic" ContentType="image/jpe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4" r:id="rId3"/>
    <p:sldId id="265" r:id="rId4"/>
    <p:sldId id="266" r:id="rId5"/>
    <p:sldId id="273" r:id="rId6"/>
    <p:sldId id="272" r:id="rId7"/>
    <p:sldId id="271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6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74"/>
    <p:restoredTop sz="86395"/>
  </p:normalViewPr>
  <p:slideViewPr>
    <p:cSldViewPr snapToGrid="0">
      <p:cViewPr varScale="1">
        <p:scale>
          <a:sx n="100" d="100"/>
          <a:sy n="100" d="100"/>
        </p:scale>
        <p:origin x="102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1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36A7A43-5B4E-F0AB-24F4-FF749625A3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3C9BD94-EE42-7E5B-8BF4-F2456658C2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F91D9-43A4-E048-B42A-483B428176B0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A153ED-4336-FD3A-9C07-5928DBB3B4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4843EE-CF09-CB09-41B7-9E38753F83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C5D78-DBE1-904A-9E4C-256869F39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3322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5B314-15C6-2E46-A4D1-878BA3B351AD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6A537-4ED4-EC43-B9D6-05E8223315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613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095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038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072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71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31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718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966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D5BC3-3AB5-735F-4189-2040ADE7A2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747777"/>
            <a:ext cx="10307256" cy="2303362"/>
          </a:xfrm>
        </p:spPr>
        <p:txBody>
          <a:bodyPr anchor="b"/>
          <a:lstStyle>
            <a:lvl1pPr algn="l">
              <a:defRPr sz="6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C52A91-D7B2-8273-2DBB-CBF16122C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201610"/>
            <a:ext cx="10307256" cy="118319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30473" y="527050"/>
            <a:ext cx="1160327" cy="9017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Шрифт, Графика, символ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4F6657-B620-7FD1-8E9B-2BACB1A38F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" y="478121"/>
            <a:ext cx="538224" cy="95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757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BEA39F00-6A77-239D-72E8-6B80AF9FF6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6300" y="1963738"/>
            <a:ext cx="4869873" cy="436086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00" y="1963738"/>
            <a:ext cx="5257800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 marL="1200150" indent="-285750"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21284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10356273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9885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09672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5263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6989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95741AC-3829-CE63-7588-F0053C40120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990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5145D61A-6E95-6DE9-AFCB-C2329490B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989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Объект 4">
            <a:extLst>
              <a:ext uri="{FF2B5EF4-FFF2-40B4-BE49-F238E27FC236}">
                <a16:creationId xmlns:a16="http://schemas.microsoft.com/office/drawing/2014/main" id="{E4E92ED7-A286-B0F5-B5E6-06D8B1B736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990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E6F0B5E6-857A-C393-0E85-D3553EE1EC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69890" y="5082556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Объект 4">
            <a:extLst>
              <a:ext uri="{FF2B5EF4-FFF2-40B4-BE49-F238E27FC236}">
                <a16:creationId xmlns:a16="http://schemas.microsoft.com/office/drawing/2014/main" id="{F58FFE01-9F74-0A51-C35D-159BC9A12F6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BAD8F462-C743-80F1-F1D3-A40A0FC4DC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4031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Объект 4">
            <a:extLst>
              <a:ext uri="{FF2B5EF4-FFF2-40B4-BE49-F238E27FC236}">
                <a16:creationId xmlns:a16="http://schemas.microsoft.com/office/drawing/2014/main" id="{3F74016A-176F-D542-DD6E-07427597427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74032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C1613FDF-C1F5-B2D5-E6A8-5A4E45AE54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31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Объект 4">
            <a:extLst>
              <a:ext uri="{FF2B5EF4-FFF2-40B4-BE49-F238E27FC236}">
                <a16:creationId xmlns:a16="http://schemas.microsoft.com/office/drawing/2014/main" id="{785A5993-EBF0-291F-CCCF-FF3520EE800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74032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5" name="Объект 4">
            <a:extLst>
              <a:ext uri="{FF2B5EF4-FFF2-40B4-BE49-F238E27FC236}">
                <a16:creationId xmlns:a16="http://schemas.microsoft.com/office/drawing/2014/main" id="{D69243FA-7E60-3F98-97D0-2BC9A612C37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74032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61F7CE4B-4642-621C-D312-B3261A537AF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36371" y="509413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1414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817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ABDD90A9-55CD-ACEA-D4AB-F6CCEDCBFF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9900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id="{2BE09F54-864D-C7A2-D8C0-C56F4536433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478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414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900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478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D2EDA460-BE7D-62F0-3A0A-AF26BD3923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67384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id="{E45FD0B5-24D1-D139-F7F3-15921258C4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7962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13ACD196-E014-5E0A-7A0E-E4B64B9734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64868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9" name="Рисунок 4">
            <a:extLst>
              <a:ext uri="{FF2B5EF4-FFF2-40B4-BE49-F238E27FC236}">
                <a16:creationId xmlns:a16="http://schemas.microsoft.com/office/drawing/2014/main" id="{D1C440B6-3C32-5ED1-826C-65460929B41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65446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8807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Диаграмма 5">
            <a:extLst>
              <a:ext uri="{FF2B5EF4-FFF2-40B4-BE49-F238E27FC236}">
                <a16:creationId xmlns:a16="http://schemas.microsoft.com/office/drawing/2014/main" id="{52096FAA-C07B-1323-B107-F205E18F2EBA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5638800" y="1963738"/>
            <a:ext cx="5187950" cy="43608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6511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8BAB008B-3654-F86E-2CC4-93689F1747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59530" y="1963738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id="{8EE960CF-BE12-0579-8988-CFEF118612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47955" y="2889713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245880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171855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</p:spTree>
    <p:extLst>
      <p:ext uri="{BB962C8B-B14F-4D97-AF65-F5344CB8AC3E}">
        <p14:creationId xmlns:p14="http://schemas.microsoft.com/office/powerpoint/2010/main" val="3688375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7955" y="2065448"/>
            <a:ext cx="5078218" cy="257599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832613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758588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B54D67D-D016-4E11-5A2A-AFBCD5DF1F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2065338"/>
            <a:ext cx="5121275" cy="4414837"/>
          </a:xfrm>
        </p:spPr>
        <p:txBody>
          <a:bodyPr/>
          <a:lstStyle/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0804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D5BC3-3AB5-735F-4189-2040ADE7A2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1573454"/>
            <a:ext cx="6545484" cy="2387600"/>
          </a:xfrm>
        </p:spPr>
        <p:txBody>
          <a:bodyPr anchor="b"/>
          <a:lstStyle>
            <a:lvl1pPr algn="l">
              <a:defRPr sz="6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ФИО/Название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C52A91-D7B2-8273-2DBB-CBF16122C5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4053129"/>
            <a:ext cx="6545484" cy="1655762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Контакты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30473" y="527050"/>
            <a:ext cx="1160327" cy="9017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Шрифт, Графика, символ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4F6657-B620-7FD1-8E9B-2BACB1A38F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" y="478121"/>
            <a:ext cx="538224" cy="950629"/>
          </a:xfrm>
          <a:prstGeom prst="rect">
            <a:avLst/>
          </a:prstGeom>
        </p:spPr>
      </p:pic>
      <p:sp>
        <p:nvSpPr>
          <p:cNvPr id="5" name="Рисунок 4">
            <a:extLst>
              <a:ext uri="{FF2B5EF4-FFF2-40B4-BE49-F238E27FC236}">
                <a16:creationId xmlns:a16="http://schemas.microsoft.com/office/drawing/2014/main" id="{4D23481D-1083-0CFB-D775-E7264B240F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88238" y="1573213"/>
            <a:ext cx="4029075" cy="40274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 dirty="0"/>
              <a:t>Место для </a:t>
            </a:r>
            <a:r>
              <a:rPr lang="en-US" dirty="0"/>
              <a:t>QR-</a:t>
            </a:r>
            <a:r>
              <a:rPr lang="ru-RU" dirty="0"/>
              <a:t>кода</a:t>
            </a:r>
          </a:p>
        </p:txBody>
      </p:sp>
    </p:spTree>
    <p:extLst>
      <p:ext uri="{BB962C8B-B14F-4D97-AF65-F5344CB8AC3E}">
        <p14:creationId xmlns:p14="http://schemas.microsoft.com/office/powerpoint/2010/main" val="365216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A47A59-C18A-9697-FF11-BE3E5F375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41" y="365125"/>
            <a:ext cx="104635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90DE63-1C04-4E76-B336-CB6B5C1A4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241" y="1825625"/>
            <a:ext cx="104635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7350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3" r:id="rId6"/>
    <p:sldLayoutId id="2147483658" r:id="rId7"/>
    <p:sldLayoutId id="2147483657" r:id="rId8"/>
    <p:sldLayoutId id="2147483654" r:id="rId9"/>
    <p:sldLayoutId id="2147483655" r:id="rId10"/>
    <p:sldLayoutId id="2147483659" r:id="rId11"/>
    <p:sldLayoutId id="214748365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heic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g"/><Relationship Id="rId4" Type="http://schemas.openxmlformats.org/officeDocument/2006/relationships/image" Target="../media/image24.jf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F885F2-D5CF-042C-B19B-CA4505298A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dirty="0" err="1" smtClean="0">
                <a:latin typeface="Helvetica Neue" panose="02000503000000020004" pitchFamily="2" charset="0"/>
              </a:rPr>
              <a:t>Старожиловский</a:t>
            </a:r>
            <a:r>
              <a:rPr lang="ru-RU" sz="4800" dirty="0" smtClean="0">
                <a:latin typeface="Helvetica Neue" panose="02000503000000020004" pitchFamily="2" charset="0"/>
              </a:rPr>
              <a:t> муниципальный округ Рязанской области</a:t>
            </a:r>
            <a:endParaRPr lang="ru-RU" sz="4800" dirty="0">
              <a:effectLst/>
              <a:latin typeface="Helvetica Neue" panose="02000503000000020004" pitchFamily="2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83AC442-0F5D-71FC-5C1D-4794D8ADEA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Инвестиционный профиль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915" y="466725"/>
            <a:ext cx="609486" cy="97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71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377825"/>
            <a:ext cx="8978323" cy="1325563"/>
          </a:xfrm>
        </p:spPr>
        <p:txBody>
          <a:bodyPr/>
          <a:lstStyle/>
          <a:p>
            <a:r>
              <a:rPr lang="ru-RU" dirty="0" err="1" smtClean="0"/>
              <a:t>Старожиловский</a:t>
            </a:r>
            <a:r>
              <a:rPr lang="ru-RU" dirty="0" smtClean="0"/>
              <a:t> муниципальный округ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7955" y="2065448"/>
            <a:ext cx="5078218" cy="441472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Площадь  </a:t>
            </a:r>
            <a:r>
              <a:rPr lang="ru-RU" dirty="0"/>
              <a:t>- 1007,3 км2</a:t>
            </a:r>
          </a:p>
          <a:p>
            <a:r>
              <a:rPr lang="ru-RU" dirty="0" smtClean="0"/>
              <a:t>Численность </a:t>
            </a:r>
            <a:r>
              <a:rPr lang="ru-RU" dirty="0"/>
              <a:t>населения – </a:t>
            </a:r>
            <a:r>
              <a:rPr lang="ru-RU" dirty="0" smtClean="0"/>
              <a:t>15445 </a:t>
            </a:r>
            <a:r>
              <a:rPr lang="ru-RU" dirty="0"/>
              <a:t>чел </a:t>
            </a:r>
            <a:endParaRPr lang="ru-RU" dirty="0" smtClean="0"/>
          </a:p>
          <a:p>
            <a:r>
              <a:rPr lang="ru-RU" dirty="0"/>
              <a:t>Муниципальное образование- </a:t>
            </a:r>
            <a:r>
              <a:rPr lang="ru-RU" dirty="0" err="1"/>
              <a:t>Старожиловский</a:t>
            </a:r>
            <a:r>
              <a:rPr lang="ru-RU" dirty="0"/>
              <a:t> муниципальный район расположен на территории Рязанской области в 53 километрах от города Рязани. Центром муниципального образовании- </a:t>
            </a:r>
            <a:r>
              <a:rPr lang="ru-RU" dirty="0" err="1"/>
              <a:t>Старожиловский</a:t>
            </a:r>
            <a:r>
              <a:rPr lang="ru-RU" dirty="0"/>
              <a:t> муниципальный район является </a:t>
            </a:r>
            <a:r>
              <a:rPr lang="ru-RU" dirty="0" err="1"/>
              <a:t>р.п.Старожилово</a:t>
            </a:r>
            <a:r>
              <a:rPr lang="ru-RU" dirty="0"/>
              <a:t>. </a:t>
            </a:r>
          </a:p>
          <a:p>
            <a:r>
              <a:rPr lang="ru-RU" dirty="0" err="1"/>
              <a:t>Старожиловский</a:t>
            </a:r>
            <a:r>
              <a:rPr lang="ru-RU" dirty="0"/>
              <a:t> муниципальный  район граничит на востоке со  Спасским районом, на западе - с </a:t>
            </a:r>
            <a:r>
              <a:rPr lang="ru-RU" dirty="0" err="1"/>
              <a:t>Пронским</a:t>
            </a:r>
            <a:r>
              <a:rPr lang="ru-RU" dirty="0"/>
              <a:t>, на юге </a:t>
            </a:r>
            <a:r>
              <a:rPr lang="ru-RU" dirty="0" smtClean="0"/>
              <a:t>– с </a:t>
            </a:r>
            <a:r>
              <a:rPr lang="ru-RU" dirty="0" err="1"/>
              <a:t>Кораблинским</a:t>
            </a:r>
            <a:r>
              <a:rPr lang="ru-RU" dirty="0"/>
              <a:t>, на севере - с Рязанским и на северо-востоке - с Шиловским районами. </a:t>
            </a:r>
          </a:p>
          <a:p>
            <a:r>
              <a:rPr lang="ru-RU" dirty="0"/>
              <a:t>Протяженность территории с севера на юг составляет 39,6 км, с запада на восток - 44,8 км.</a:t>
            </a:r>
          </a:p>
          <a:p>
            <a:endParaRPr lang="ru-RU" dirty="0"/>
          </a:p>
        </p:txBody>
      </p:sp>
      <p:pic>
        <p:nvPicPr>
          <p:cNvPr id="1027" name="Picture 3" descr="карта"/>
          <p:cNvPicPr>
            <a:picLocks noChangeAspect="1" noChangeArrowheads="1"/>
          </p:cNvPicPr>
          <p:nvPr/>
        </p:nvPicPr>
        <p:blipFill rotWithShape="1">
          <a:blip r:embed="rId3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18"/>
          <a:stretch/>
        </p:blipFill>
        <p:spPr bwMode="auto">
          <a:xfrm>
            <a:off x="313846" y="2300397"/>
            <a:ext cx="5434109" cy="3944827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15" y="554275"/>
            <a:ext cx="609486" cy="97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795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Преимущества </a:t>
            </a:r>
            <a:r>
              <a:rPr lang="ru-RU" b="1" dirty="0"/>
              <a:t>муниципального </a:t>
            </a:r>
            <a:r>
              <a:rPr lang="ru-RU" b="1" dirty="0" smtClean="0"/>
              <a:t>округа:</a:t>
            </a:r>
            <a:endParaRPr lang="ru-RU" b="1" dirty="0"/>
          </a:p>
          <a:p>
            <a:r>
              <a:rPr lang="ru-RU" dirty="0"/>
              <a:t>- развитая транспортная сеть и выгодное экономико-географическое положение;</a:t>
            </a:r>
          </a:p>
          <a:p>
            <a:r>
              <a:rPr lang="ru-RU" dirty="0"/>
              <a:t>- близость крупных рынков сбыта для производимых товаров и услуг (г. Москва, г. Рязань и т.д.);</a:t>
            </a:r>
          </a:p>
          <a:p>
            <a:r>
              <a:rPr lang="ru-RU" dirty="0"/>
              <a:t>- культура сельскохозяйственного производства в районе (особенно </a:t>
            </a:r>
            <a:r>
              <a:rPr lang="ru-RU" dirty="0" err="1"/>
              <a:t>зерноводства</a:t>
            </a:r>
            <a:r>
              <a:rPr lang="ru-RU" dirty="0"/>
              <a:t>);</a:t>
            </a:r>
          </a:p>
          <a:p>
            <a:r>
              <a:rPr lang="ru-RU" dirty="0"/>
              <a:t>- наличие обширных сельхозугодий при сравнительно благоприятном для сельского хозяйства климате, плодородии почв, водной обеспеченности;</a:t>
            </a:r>
          </a:p>
          <a:p>
            <a:r>
              <a:rPr lang="ru-RU" dirty="0"/>
              <a:t>- высокий потенциал развития мясомолочного скотоводства;</a:t>
            </a:r>
          </a:p>
          <a:p>
            <a:r>
              <a:rPr lang="ru-RU" dirty="0"/>
              <a:t>- наличие неразработанных месторождений строительных песков и кирпичных суглинков;</a:t>
            </a:r>
          </a:p>
          <a:p>
            <a:r>
              <a:rPr lang="ru-RU" dirty="0"/>
              <a:t>- наличие объектов рекреации, разнообразие историко-культурных и архитектурных объектов.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377825"/>
            <a:ext cx="8978323" cy="1325563"/>
          </a:xfrm>
        </p:spPr>
        <p:txBody>
          <a:bodyPr/>
          <a:lstStyle/>
          <a:p>
            <a:r>
              <a:rPr lang="ru-RU" dirty="0" err="1" smtClean="0"/>
              <a:t>Старожиловский</a:t>
            </a:r>
            <a:r>
              <a:rPr lang="ru-RU" dirty="0" smtClean="0"/>
              <a:t> муниципальный округ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15" y="554275"/>
            <a:ext cx="609486" cy="97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84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10150476" cy="4360862"/>
          </a:xfrm>
        </p:spPr>
        <p:txBody>
          <a:bodyPr/>
          <a:lstStyle/>
          <a:p>
            <a:pPr lvl="0"/>
            <a:r>
              <a:rPr lang="ru-RU" b="1" dirty="0" smtClean="0"/>
              <a:t>Ресурсная база:</a:t>
            </a:r>
          </a:p>
          <a:p>
            <a:r>
              <a:rPr lang="ru-RU" dirty="0" smtClean="0"/>
              <a:t>Климат </a:t>
            </a:r>
            <a:r>
              <a:rPr lang="ru-RU" dirty="0"/>
              <a:t>района умеренно–континентальный, с теплым летом и </a:t>
            </a:r>
            <a:r>
              <a:rPr lang="ru-RU" dirty="0" smtClean="0"/>
              <a:t>умеренно–холодной зимой</a:t>
            </a:r>
            <a:r>
              <a:rPr lang="ru-RU" dirty="0"/>
              <a:t>. В течение года осадки распределяются неравномерно.</a:t>
            </a:r>
            <a:endParaRPr lang="ru-RU" b="1" i="1" dirty="0"/>
          </a:p>
          <a:p>
            <a:r>
              <a:rPr lang="ru-RU" dirty="0"/>
              <a:t>Полезные ископаемые – торф, камни строительные, глины, пески для </a:t>
            </a:r>
            <a:r>
              <a:rPr lang="ru-RU" dirty="0" err="1" smtClean="0"/>
              <a:t>дорожно</a:t>
            </a:r>
            <a:r>
              <a:rPr lang="ru-RU" dirty="0" smtClean="0"/>
              <a:t> – строительных </a:t>
            </a:r>
            <a:r>
              <a:rPr lang="ru-RU" dirty="0"/>
              <a:t>работ.</a:t>
            </a:r>
          </a:p>
          <a:p>
            <a:r>
              <a:rPr lang="ru-RU" dirty="0"/>
              <a:t>Водные ресурсы района определяют реки </a:t>
            </a:r>
            <a:r>
              <a:rPr lang="ru-RU" dirty="0" err="1"/>
              <a:t>Проня</a:t>
            </a:r>
            <a:r>
              <a:rPr lang="ru-RU" dirty="0"/>
              <a:t>, </a:t>
            </a:r>
            <a:r>
              <a:rPr lang="ru-RU" dirty="0" err="1"/>
              <a:t>Истья</a:t>
            </a:r>
            <a:r>
              <a:rPr lang="ru-RU" dirty="0"/>
              <a:t>, Меча, Песочня, </a:t>
            </a:r>
            <a:r>
              <a:rPr lang="ru-RU" dirty="0" err="1"/>
              <a:t>Навешка</a:t>
            </a:r>
            <a:r>
              <a:rPr lang="ru-RU" dirty="0"/>
              <a:t>, Полька, </a:t>
            </a:r>
            <a:r>
              <a:rPr lang="ru-RU" dirty="0" err="1"/>
              <a:t>Мелисья</a:t>
            </a:r>
            <a:r>
              <a:rPr lang="ru-RU" dirty="0"/>
              <a:t> (</a:t>
            </a:r>
            <a:r>
              <a:rPr lang="ru-RU" dirty="0" err="1"/>
              <a:t>Ширява</a:t>
            </a:r>
            <a:r>
              <a:rPr lang="ru-RU" dirty="0"/>
              <a:t>), Грязновка, Ямка, Каменка, </a:t>
            </a:r>
            <a:r>
              <a:rPr lang="ru-RU" dirty="0" err="1"/>
              <a:t>Храпышка</a:t>
            </a:r>
            <a:r>
              <a:rPr lang="ru-RU" dirty="0"/>
              <a:t>, Алешенька, Соломенка, </a:t>
            </a:r>
            <a:r>
              <a:rPr lang="ru-RU" dirty="0" err="1"/>
              <a:t>Шитяк</a:t>
            </a:r>
            <a:r>
              <a:rPr lang="ru-RU" dirty="0"/>
              <a:t>, Бобровка, Проток.</a:t>
            </a:r>
          </a:p>
          <a:p>
            <a:pPr lvl="0"/>
            <a:endParaRPr lang="ru-RU" dirty="0"/>
          </a:p>
        </p:txBody>
      </p:sp>
      <p:sp>
        <p:nvSpPr>
          <p:cNvPr id="6" name="Заголовок 4">
            <a:extLst>
              <a:ext uri="{FF2B5EF4-FFF2-40B4-BE49-F238E27FC236}">
                <a16:creationId xmlns:a16="http://schemas.microsoft.com/office/drawing/2014/main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377825"/>
            <a:ext cx="8978323" cy="1325563"/>
          </a:xfrm>
        </p:spPr>
        <p:txBody>
          <a:bodyPr/>
          <a:lstStyle/>
          <a:p>
            <a:r>
              <a:rPr lang="ru-RU" dirty="0" err="1" smtClean="0"/>
              <a:t>Старожиловский</a:t>
            </a:r>
            <a:r>
              <a:rPr lang="ru-RU" dirty="0" smtClean="0"/>
              <a:t> муниципальный округ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15" y="554275"/>
            <a:ext cx="609486" cy="97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46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41674" y="1703388"/>
            <a:ext cx="4483101" cy="484187"/>
          </a:xfrm>
        </p:spPr>
        <p:txBody>
          <a:bodyPr/>
          <a:lstStyle/>
          <a:p>
            <a:pPr lvl="0" algn="ctr"/>
            <a:r>
              <a:rPr lang="ru-RU" dirty="0"/>
              <a:t>Образование</a:t>
            </a:r>
          </a:p>
        </p:txBody>
      </p:sp>
      <p:sp>
        <p:nvSpPr>
          <p:cNvPr id="6" name="Заголовок 4">
            <a:extLst>
              <a:ext uri="{FF2B5EF4-FFF2-40B4-BE49-F238E27FC236}">
                <a16:creationId xmlns:a16="http://schemas.microsoft.com/office/drawing/2014/main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377825"/>
            <a:ext cx="8978323" cy="1325563"/>
          </a:xfrm>
        </p:spPr>
        <p:txBody>
          <a:bodyPr/>
          <a:lstStyle/>
          <a:p>
            <a:r>
              <a:rPr lang="ru-RU" dirty="0" err="1" smtClean="0"/>
              <a:t>Старожиловский</a:t>
            </a:r>
            <a:r>
              <a:rPr lang="ru-RU" dirty="0" smtClean="0"/>
              <a:t> муниципальный </a:t>
            </a:r>
            <a:r>
              <a:rPr lang="ru-RU" dirty="0"/>
              <a:t>о</a:t>
            </a:r>
            <a:r>
              <a:rPr lang="ru-RU" dirty="0" smtClean="0"/>
              <a:t>круг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15" y="554275"/>
            <a:ext cx="609486" cy="97266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3" y="2187575"/>
            <a:ext cx="4266882" cy="320016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70000" y="5561800"/>
            <a:ext cx="10388023" cy="973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06000"/>
              </a:lnSpc>
              <a:spcAft>
                <a:spcPts val="800"/>
              </a:spcAft>
            </a:pPr>
            <a:r>
              <a:rPr lang="ru-RU" kern="1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kern="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kern="100" dirty="0" err="1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Старожиловского</a:t>
            </a:r>
            <a:r>
              <a:rPr lang="ru-RU" kern="1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муниципального  округа </a:t>
            </a:r>
            <a:r>
              <a:rPr lang="ru-RU" kern="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включает в себя 5 общеобразовательных школ, 7 филиалов, </a:t>
            </a:r>
            <a:r>
              <a:rPr lang="ru-RU" kern="1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kern="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дошкольных образовательных учреждений, 2 учреждения дополнительного образования.</a:t>
            </a:r>
            <a:endParaRPr lang="ru-RU" sz="1600" kern="1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012" y="2187575"/>
            <a:ext cx="4800243" cy="320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130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01866" y="1615934"/>
            <a:ext cx="4483101" cy="484187"/>
          </a:xfrm>
        </p:spPr>
        <p:txBody>
          <a:bodyPr/>
          <a:lstStyle/>
          <a:p>
            <a:pPr lvl="0" algn="ctr"/>
            <a:r>
              <a:rPr lang="ru-RU" dirty="0"/>
              <a:t>Здравоохранение</a:t>
            </a:r>
          </a:p>
        </p:txBody>
      </p:sp>
      <p:sp>
        <p:nvSpPr>
          <p:cNvPr id="6" name="Заголовок 4">
            <a:extLst>
              <a:ext uri="{FF2B5EF4-FFF2-40B4-BE49-F238E27FC236}">
                <a16:creationId xmlns:a16="http://schemas.microsoft.com/office/drawing/2014/main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377825"/>
            <a:ext cx="8978323" cy="1325563"/>
          </a:xfrm>
        </p:spPr>
        <p:txBody>
          <a:bodyPr/>
          <a:lstStyle/>
          <a:p>
            <a:r>
              <a:rPr lang="ru-RU" dirty="0" err="1" smtClean="0"/>
              <a:t>Старожиловский</a:t>
            </a:r>
            <a:r>
              <a:rPr lang="ru-RU" dirty="0" smtClean="0"/>
              <a:t> муниципальный округ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15" y="554275"/>
            <a:ext cx="609486" cy="97266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9212" y="5030068"/>
            <a:ext cx="1038802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Лечебная сеть  района  представлена:</a:t>
            </a:r>
          </a:p>
          <a:p>
            <a:r>
              <a:rPr lang="ru-RU" dirty="0"/>
              <a:t>-  </a:t>
            </a:r>
            <a:r>
              <a:rPr lang="ru-RU" dirty="0" smtClean="0"/>
              <a:t> </a:t>
            </a:r>
            <a:r>
              <a:rPr lang="ru-RU" dirty="0" err="1" smtClean="0"/>
              <a:t>Старожиловской</a:t>
            </a:r>
            <a:r>
              <a:rPr lang="ru-RU" dirty="0" smtClean="0"/>
              <a:t>  </a:t>
            </a:r>
            <a:r>
              <a:rPr lang="ru-RU" dirty="0"/>
              <a:t>районной больницей  со стационаром  на </a:t>
            </a:r>
            <a:r>
              <a:rPr lang="ru-RU" smtClean="0"/>
              <a:t>52 койки, </a:t>
            </a:r>
            <a:r>
              <a:rPr lang="ru-RU" dirty="0"/>
              <a:t>в </a:t>
            </a:r>
            <a:r>
              <a:rPr lang="ru-RU" dirty="0" err="1"/>
              <a:t>т.ч</a:t>
            </a:r>
            <a:r>
              <a:rPr lang="ru-RU" dirty="0"/>
              <a:t>. 30  коек дневного стационара и поликлиникой на 250 посещений;</a:t>
            </a:r>
          </a:p>
          <a:p>
            <a:r>
              <a:rPr lang="ru-RU" dirty="0" smtClean="0"/>
              <a:t>-   тремя </a:t>
            </a:r>
            <a:r>
              <a:rPr lang="ru-RU" dirty="0"/>
              <a:t>врачебными амбулаториями (</a:t>
            </a:r>
            <a:r>
              <a:rPr lang="ru-RU" dirty="0" err="1"/>
              <a:t>Истьинской</a:t>
            </a:r>
            <a:r>
              <a:rPr lang="ru-RU" dirty="0"/>
              <a:t>, </a:t>
            </a:r>
            <a:r>
              <a:rPr lang="ru-RU" dirty="0" err="1"/>
              <a:t>Столпянской</a:t>
            </a:r>
            <a:r>
              <a:rPr lang="ru-RU" dirty="0"/>
              <a:t>, Хрущевской);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десятью  </a:t>
            </a:r>
            <a:r>
              <a:rPr lang="ru-RU" dirty="0"/>
              <a:t>фельдшерско-акушерскими пунктами</a:t>
            </a:r>
            <a:r>
              <a:rPr lang="ru-RU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одним </a:t>
            </a:r>
            <a:r>
              <a:rPr lang="ru-RU" dirty="0"/>
              <a:t>фельдшерским </a:t>
            </a:r>
            <a:r>
              <a:rPr lang="ru-RU" dirty="0" smtClean="0"/>
              <a:t>пунктом</a:t>
            </a:r>
            <a:r>
              <a:rPr lang="ru-RU" dirty="0"/>
              <a:t>.</a:t>
            </a:r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82" b="17648"/>
          <a:stretch/>
        </p:blipFill>
        <p:spPr>
          <a:xfrm>
            <a:off x="813654" y="2034890"/>
            <a:ext cx="2068391" cy="2995178"/>
          </a:xfrm>
          <a:prstGeom prst="rect">
            <a:avLst/>
          </a:prstGeom>
        </p:spPr>
      </p:pic>
      <p:pic>
        <p:nvPicPr>
          <p:cNvPr id="10" name="Объект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9" b="20396"/>
          <a:stretch/>
        </p:blipFill>
        <p:spPr>
          <a:xfrm>
            <a:off x="3201866" y="2032292"/>
            <a:ext cx="2068391" cy="3000375"/>
          </a:xfrm>
          <a:prstGeom prst="rect">
            <a:avLst/>
          </a:prstGeom>
        </p:spPr>
      </p:pic>
      <p:pic>
        <p:nvPicPr>
          <p:cNvPr id="12" name="Объект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71"/>
          <a:stretch/>
        </p:blipFill>
        <p:spPr>
          <a:xfrm>
            <a:off x="5590078" y="2039798"/>
            <a:ext cx="4860507" cy="299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69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41674" y="1703388"/>
            <a:ext cx="4483101" cy="484187"/>
          </a:xfrm>
        </p:spPr>
        <p:txBody>
          <a:bodyPr/>
          <a:lstStyle/>
          <a:p>
            <a:pPr lvl="0" algn="ctr"/>
            <a:r>
              <a:rPr lang="ru-RU" dirty="0" smtClean="0"/>
              <a:t>Спорт</a:t>
            </a:r>
            <a:endParaRPr lang="ru-RU" dirty="0"/>
          </a:p>
        </p:txBody>
      </p:sp>
      <p:sp>
        <p:nvSpPr>
          <p:cNvPr id="6" name="Заголовок 4">
            <a:extLst>
              <a:ext uri="{FF2B5EF4-FFF2-40B4-BE49-F238E27FC236}">
                <a16:creationId xmlns:a16="http://schemas.microsoft.com/office/drawing/2014/main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377825"/>
            <a:ext cx="8978323" cy="1325563"/>
          </a:xfrm>
        </p:spPr>
        <p:txBody>
          <a:bodyPr/>
          <a:lstStyle/>
          <a:p>
            <a:r>
              <a:rPr lang="ru-RU" dirty="0" err="1" smtClean="0"/>
              <a:t>Старожиловский</a:t>
            </a:r>
            <a:r>
              <a:rPr lang="ru-RU" dirty="0" smtClean="0"/>
              <a:t> муниципальный округ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15" y="554275"/>
            <a:ext cx="609486" cy="97266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1" y="5257562"/>
            <a:ext cx="1082617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kern="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Всего спортивных сооружений с учетом объектов городской и рекреационной инфраструктуры:</a:t>
            </a:r>
          </a:p>
          <a:p>
            <a:pPr algn="ctr"/>
            <a:r>
              <a:rPr lang="ru-RU" sz="1400" kern="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Государственное автономное учреждение дополнительного образования спортивная школа «Адмирал» - 1</a:t>
            </a:r>
            <a:r>
              <a:rPr lang="ru-RU" sz="1400" kern="1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;                        спортивная площадка филиала </a:t>
            </a:r>
            <a:r>
              <a:rPr lang="ru-RU" sz="1400" kern="100" dirty="0" err="1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Вороновской</a:t>
            </a:r>
            <a:r>
              <a:rPr lang="ru-RU" sz="1400" kern="10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школы – 1;</a:t>
            </a:r>
            <a:endParaRPr lang="ru-RU" sz="1400" kern="1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kern="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kern="1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риспособленных </a:t>
            </a:r>
            <a:r>
              <a:rPr lang="ru-RU" sz="1400" kern="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для занятия физической культурой и спортом – </a:t>
            </a:r>
            <a:r>
              <a:rPr lang="ru-RU" sz="1400" kern="1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77;</a:t>
            </a:r>
            <a:endParaRPr lang="ru-RU" sz="1400" kern="1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kern="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Спортивных залов – </a:t>
            </a:r>
            <a:r>
              <a:rPr lang="ru-RU" sz="1400" kern="1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14;</a:t>
            </a:r>
            <a:endParaRPr lang="ru-RU" sz="1400" kern="1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kern="1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sz="1400" kern="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бюджетное учреждение дополнительного образования – </a:t>
            </a:r>
            <a:r>
              <a:rPr lang="ru-RU" sz="1400" kern="1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Старожиловская</a:t>
            </a:r>
            <a:r>
              <a:rPr lang="ru-RU" sz="1400" kern="1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детско-юношеская спортивная школа – 1.</a:t>
            </a:r>
          </a:p>
        </p:txBody>
      </p:sp>
      <p:pic>
        <p:nvPicPr>
          <p:cNvPr id="11" name="Объект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147" y="2187575"/>
            <a:ext cx="2286021" cy="304802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89" y="2209533"/>
            <a:ext cx="5379681" cy="302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68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41674" y="1703388"/>
            <a:ext cx="4483101" cy="484187"/>
          </a:xfrm>
        </p:spPr>
        <p:txBody>
          <a:bodyPr/>
          <a:lstStyle/>
          <a:p>
            <a:pPr lvl="0" algn="ctr"/>
            <a:r>
              <a:rPr lang="ru-RU" dirty="0" smtClean="0"/>
              <a:t>Культура </a:t>
            </a:r>
            <a:r>
              <a:rPr lang="ru-RU" dirty="0"/>
              <a:t>и искусство</a:t>
            </a:r>
          </a:p>
        </p:txBody>
      </p:sp>
      <p:sp>
        <p:nvSpPr>
          <p:cNvPr id="6" name="Заголовок 4">
            <a:extLst>
              <a:ext uri="{FF2B5EF4-FFF2-40B4-BE49-F238E27FC236}">
                <a16:creationId xmlns:a16="http://schemas.microsoft.com/office/drawing/2014/main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377825"/>
            <a:ext cx="8978323" cy="1325563"/>
          </a:xfrm>
        </p:spPr>
        <p:txBody>
          <a:bodyPr/>
          <a:lstStyle/>
          <a:p>
            <a:r>
              <a:rPr lang="ru-RU" dirty="0" err="1" smtClean="0"/>
              <a:t>Старожиловский</a:t>
            </a:r>
            <a:r>
              <a:rPr lang="ru-RU" dirty="0" smtClean="0"/>
              <a:t> муниципальный округ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15" y="554275"/>
            <a:ext cx="609486" cy="97266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8150" y="5799925"/>
            <a:ext cx="99179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Система </a:t>
            </a:r>
            <a:r>
              <a:rPr lang="ru-RU" dirty="0"/>
              <a:t>культуры </a:t>
            </a:r>
            <a:r>
              <a:rPr lang="ru-RU" dirty="0" err="1" smtClean="0"/>
              <a:t>Старожиловского</a:t>
            </a:r>
            <a:r>
              <a:rPr lang="ru-RU" dirty="0" smtClean="0"/>
              <a:t> муниципального округа </a:t>
            </a:r>
            <a:r>
              <a:rPr lang="ru-RU" dirty="0"/>
              <a:t>включает в себя 18 культурно - досуговых учреждений, 17 библиотек и одну детскую школу искусств.</a:t>
            </a: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" b="36912"/>
          <a:stretch/>
        </p:blipFill>
        <p:spPr bwMode="auto">
          <a:xfrm>
            <a:off x="686148" y="2449108"/>
            <a:ext cx="3526434" cy="295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76" b="16469"/>
          <a:stretch/>
        </p:blipFill>
        <p:spPr bwMode="auto">
          <a:xfrm>
            <a:off x="4426215" y="2449108"/>
            <a:ext cx="5929908" cy="295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095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41674" y="1703388"/>
            <a:ext cx="4483101" cy="484187"/>
          </a:xfrm>
        </p:spPr>
        <p:txBody>
          <a:bodyPr/>
          <a:lstStyle/>
          <a:p>
            <a:pPr lvl="0" algn="ctr"/>
            <a:r>
              <a:rPr lang="ru-RU" dirty="0" smtClean="0"/>
              <a:t>Достопримечательности</a:t>
            </a:r>
            <a:endParaRPr lang="ru-RU" dirty="0"/>
          </a:p>
        </p:txBody>
      </p:sp>
      <p:sp>
        <p:nvSpPr>
          <p:cNvPr id="6" name="Заголовок 4">
            <a:extLst>
              <a:ext uri="{FF2B5EF4-FFF2-40B4-BE49-F238E27FC236}">
                <a16:creationId xmlns:a16="http://schemas.microsoft.com/office/drawing/2014/main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377825"/>
            <a:ext cx="8978323" cy="1325563"/>
          </a:xfrm>
        </p:spPr>
        <p:txBody>
          <a:bodyPr/>
          <a:lstStyle/>
          <a:p>
            <a:r>
              <a:rPr lang="ru-RU" dirty="0" err="1" smtClean="0"/>
              <a:t>Старожиловский</a:t>
            </a:r>
            <a:r>
              <a:rPr lang="ru-RU" dirty="0" smtClean="0"/>
              <a:t> муниципальный округ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15" y="554275"/>
            <a:ext cx="609486" cy="97266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5799925"/>
            <a:ext cx="108261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Манеж </a:t>
            </a:r>
            <a:r>
              <a:rPr lang="ru-RU" sz="1600" dirty="0" err="1"/>
              <a:t>Старожиловского</a:t>
            </a:r>
            <a:r>
              <a:rPr lang="ru-RU" sz="1600" dirty="0"/>
              <a:t> конного завода (фасад). Построен в 1891-1897 </a:t>
            </a:r>
            <a:r>
              <a:rPr lang="ru-RU" sz="1600" dirty="0" err="1"/>
              <a:t>г.г</a:t>
            </a:r>
            <a:r>
              <a:rPr lang="ru-RU" sz="1600" dirty="0"/>
              <a:t>. Архитектор </a:t>
            </a:r>
            <a:r>
              <a:rPr lang="ru-RU" sz="1600" dirty="0" err="1"/>
              <a:t>Шехтель</a:t>
            </a:r>
            <a:r>
              <a:rPr lang="ru-RU" sz="1600" dirty="0"/>
              <a:t> </a:t>
            </a:r>
            <a:r>
              <a:rPr lang="ru-RU" sz="1600" dirty="0" smtClean="0"/>
              <a:t>Ф.О. Бывшие </a:t>
            </a:r>
            <a:r>
              <a:rPr lang="ru-RU" sz="1600" dirty="0"/>
              <a:t>владения П.П. фон </a:t>
            </a:r>
            <a:r>
              <a:rPr lang="ru-RU" sz="1600" dirty="0" smtClean="0"/>
              <a:t>Дервиза. На </a:t>
            </a:r>
            <a:r>
              <a:rPr lang="ru-RU" sz="1600" dirty="0"/>
              <a:t>здании мемориальная доска: «Здесь с января по июль 1920 г. проходил военную службу Жуков Георгий Константинович, маршал Советского Союза».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058" y="2234286"/>
            <a:ext cx="5944055" cy="351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558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41674" y="1526936"/>
            <a:ext cx="4483101" cy="484187"/>
          </a:xfrm>
        </p:spPr>
        <p:txBody>
          <a:bodyPr/>
          <a:lstStyle/>
          <a:p>
            <a:pPr lvl="0" algn="ctr"/>
            <a:r>
              <a:rPr lang="ru-RU" dirty="0" smtClean="0"/>
              <a:t>Достопримечательности</a:t>
            </a:r>
            <a:endParaRPr lang="ru-RU" dirty="0"/>
          </a:p>
        </p:txBody>
      </p:sp>
      <p:sp>
        <p:nvSpPr>
          <p:cNvPr id="6" name="Заголовок 4">
            <a:extLst>
              <a:ext uri="{FF2B5EF4-FFF2-40B4-BE49-F238E27FC236}">
                <a16:creationId xmlns:a16="http://schemas.microsoft.com/office/drawing/2014/main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377825"/>
            <a:ext cx="8978323" cy="1325563"/>
          </a:xfrm>
        </p:spPr>
        <p:txBody>
          <a:bodyPr/>
          <a:lstStyle/>
          <a:p>
            <a:r>
              <a:rPr lang="ru-RU" dirty="0" err="1" smtClean="0"/>
              <a:t>Старожиловский</a:t>
            </a:r>
            <a:r>
              <a:rPr lang="ru-RU" dirty="0" smtClean="0"/>
              <a:t> муниципальный округ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15" y="554275"/>
            <a:ext cx="609486" cy="97266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95325" y="5799925"/>
            <a:ext cx="45243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Фамильная церковь фон Дервизов. Собор св. Петра и Павла. Архитектор академик </a:t>
            </a:r>
            <a:r>
              <a:rPr lang="ru-RU" sz="1400" dirty="0" err="1"/>
              <a:t>А.Ф.Красовский</a:t>
            </a:r>
            <a:r>
              <a:rPr lang="ru-RU" sz="1400" dirty="0"/>
              <a:t>. Памятник архитектуры конца </a:t>
            </a:r>
            <a:r>
              <a:rPr lang="en-US" sz="1400" dirty="0"/>
              <a:t>XIX</a:t>
            </a:r>
            <a:r>
              <a:rPr lang="ru-RU" sz="1400" dirty="0"/>
              <a:t> века.</a:t>
            </a:r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15" y="2080842"/>
            <a:ext cx="3917661" cy="3736287"/>
          </a:xfrm>
          <a:prstGeom prst="rect">
            <a:avLst/>
          </a:prstGeom>
        </p:spPr>
      </p:pic>
      <p:sp>
        <p:nvSpPr>
          <p:cNvPr id="5" name="AutoShape 2" descr="image-09-10-24-03-09.hei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187" y="2064279"/>
            <a:ext cx="2814638" cy="375285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648326" y="5799925"/>
            <a:ext cx="48553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Преображенская церковь в с. </a:t>
            </a:r>
            <a:r>
              <a:rPr lang="ru-RU" sz="1400" dirty="0" err="1"/>
              <a:t>Столпцы</a:t>
            </a:r>
            <a:r>
              <a:rPr lang="ru-RU" sz="1400" dirty="0"/>
              <a:t> построена в 1761 году. Представляет собой любопытный образец трансформации храма старого посадского типа в барокко XVIII. Архитектор неизвестен. </a:t>
            </a:r>
          </a:p>
        </p:txBody>
      </p:sp>
    </p:spTree>
    <p:extLst>
      <p:ext uri="{BB962C8B-B14F-4D97-AF65-F5344CB8AC3E}">
        <p14:creationId xmlns:p14="http://schemas.microsoft.com/office/powerpoint/2010/main" val="1815963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41674" y="1526936"/>
            <a:ext cx="4483101" cy="484187"/>
          </a:xfrm>
        </p:spPr>
        <p:txBody>
          <a:bodyPr/>
          <a:lstStyle/>
          <a:p>
            <a:pPr lvl="0" algn="ctr"/>
            <a:r>
              <a:rPr lang="ru-RU" dirty="0" smtClean="0"/>
              <a:t>Достопримечательности</a:t>
            </a:r>
            <a:endParaRPr lang="ru-RU" dirty="0"/>
          </a:p>
        </p:txBody>
      </p:sp>
      <p:sp>
        <p:nvSpPr>
          <p:cNvPr id="6" name="Заголовок 4">
            <a:extLst>
              <a:ext uri="{FF2B5EF4-FFF2-40B4-BE49-F238E27FC236}">
                <a16:creationId xmlns:a16="http://schemas.microsoft.com/office/drawing/2014/main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377825"/>
            <a:ext cx="8978323" cy="1325563"/>
          </a:xfrm>
        </p:spPr>
        <p:txBody>
          <a:bodyPr/>
          <a:lstStyle/>
          <a:p>
            <a:r>
              <a:rPr lang="ru-RU" dirty="0" err="1" smtClean="0"/>
              <a:t>Старожиловский</a:t>
            </a:r>
            <a:r>
              <a:rPr lang="ru-RU" dirty="0" smtClean="0"/>
              <a:t> муниципальный округ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15" y="554275"/>
            <a:ext cx="609486" cy="97266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7975" y="5628787"/>
            <a:ext cx="4524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Промышленно-усадебный комплекс </a:t>
            </a:r>
            <a:r>
              <a:rPr lang="ru-RU" sz="1400" dirty="0" smtClean="0"/>
              <a:t>1790 г. (</a:t>
            </a:r>
            <a:r>
              <a:rPr lang="ru-RU" sz="1400" dirty="0"/>
              <a:t>Игольная фабрика)</a:t>
            </a:r>
            <a:endParaRPr lang="ru-RU" sz="1050" dirty="0"/>
          </a:p>
        </p:txBody>
      </p:sp>
      <p:sp>
        <p:nvSpPr>
          <p:cNvPr id="5" name="AutoShape 2" descr="image-09-10-24-03-09.hei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483224" y="5628787"/>
            <a:ext cx="48553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Старейший в области и в России чугуноплавильный и железоделательный завод, основанный по указу Петра Первого в 1713 году. В с. </a:t>
            </a:r>
            <a:r>
              <a:rPr lang="ru-RU" sz="1400" dirty="0" err="1" smtClean="0"/>
              <a:t>Истье</a:t>
            </a:r>
            <a:r>
              <a:rPr lang="ru-RU" sz="1400" dirty="0" smtClean="0"/>
              <a:t> можно увидеть полуразрушенную </a:t>
            </a:r>
            <a:r>
              <a:rPr lang="ru-RU" sz="1400" b="1" dirty="0" smtClean="0"/>
              <a:t>домну восемнадцатого века.</a:t>
            </a:r>
            <a:endParaRPr lang="ru-RU" sz="1400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2174291"/>
            <a:ext cx="4797425" cy="320742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7" t="9080" b="14395"/>
          <a:stretch/>
        </p:blipFill>
        <p:spPr>
          <a:xfrm>
            <a:off x="5389000" y="2152955"/>
            <a:ext cx="5374020" cy="321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584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38426" y="1703388"/>
            <a:ext cx="6210300" cy="687387"/>
          </a:xfrm>
        </p:spPr>
        <p:txBody>
          <a:bodyPr>
            <a:normAutofit fontScale="77500" lnSpcReduction="20000"/>
          </a:bodyPr>
          <a:lstStyle/>
          <a:p>
            <a:pPr lvl="0" algn="ctr"/>
            <a:r>
              <a:rPr lang="ru-RU" dirty="0" smtClean="0"/>
              <a:t>Туризм</a:t>
            </a:r>
          </a:p>
          <a:p>
            <a:pPr lvl="0" algn="ctr"/>
            <a:r>
              <a:rPr lang="ru-RU" dirty="0" smtClean="0"/>
              <a:t>Туристический маршрут «По </a:t>
            </a:r>
            <a:r>
              <a:rPr lang="ru-RU" dirty="0"/>
              <a:t>следам фон Дервизов»</a:t>
            </a:r>
          </a:p>
        </p:txBody>
      </p:sp>
      <p:sp>
        <p:nvSpPr>
          <p:cNvPr id="6" name="Заголовок 4">
            <a:extLst>
              <a:ext uri="{FF2B5EF4-FFF2-40B4-BE49-F238E27FC236}">
                <a16:creationId xmlns:a16="http://schemas.microsoft.com/office/drawing/2014/main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377825"/>
            <a:ext cx="8978323" cy="1325563"/>
          </a:xfrm>
        </p:spPr>
        <p:txBody>
          <a:bodyPr/>
          <a:lstStyle/>
          <a:p>
            <a:r>
              <a:rPr lang="ru-RU" dirty="0" err="1" smtClean="0"/>
              <a:t>Старожиловский</a:t>
            </a:r>
            <a:r>
              <a:rPr lang="ru-RU" dirty="0" smtClean="0"/>
              <a:t> муниципальный округ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15" y="554275"/>
            <a:ext cx="609486" cy="972661"/>
          </a:xfrm>
          <a:prstGeom prst="rect">
            <a:avLst/>
          </a:prstGeom>
        </p:spPr>
      </p:pic>
      <p:sp>
        <p:nvSpPr>
          <p:cNvPr id="5" name="AutoShape 2" descr="image-09-10-24-03-09.hei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07975" y="5609737"/>
            <a:ext cx="101830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Посещение музея конного завода, история создания неповторимого архитектурного комплекса конного завода, построенного по проекту известного  архитектора Федора </a:t>
            </a:r>
            <a:r>
              <a:rPr lang="ru-RU" dirty="0" err="1"/>
              <a:t>Шехтеля</a:t>
            </a:r>
            <a:r>
              <a:rPr lang="ru-RU" dirty="0"/>
              <a:t>. Желающие могут совершить конные прогулки.</a:t>
            </a:r>
            <a:endParaRPr lang="ru-RU" sz="1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1" y="2686363"/>
            <a:ext cx="3967442" cy="26277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7" r="12399" b="8639"/>
          <a:stretch/>
        </p:blipFill>
        <p:spPr>
          <a:xfrm>
            <a:off x="8464599" y="2386012"/>
            <a:ext cx="2349406" cy="32237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696" y="2683981"/>
            <a:ext cx="3929400" cy="262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38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38426" y="1703388"/>
            <a:ext cx="6210300" cy="687387"/>
          </a:xfrm>
        </p:spPr>
        <p:txBody>
          <a:bodyPr>
            <a:normAutofit/>
          </a:bodyPr>
          <a:lstStyle/>
          <a:p>
            <a:pPr lvl="0" algn="ctr"/>
            <a:r>
              <a:rPr lang="ru-RU" dirty="0"/>
              <a:t>Реализуемые инвестиционные проекты </a:t>
            </a:r>
          </a:p>
        </p:txBody>
      </p:sp>
      <p:sp>
        <p:nvSpPr>
          <p:cNvPr id="6" name="Заголовок 4">
            <a:extLst>
              <a:ext uri="{FF2B5EF4-FFF2-40B4-BE49-F238E27FC236}">
                <a16:creationId xmlns:a16="http://schemas.microsoft.com/office/drawing/2014/main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377825"/>
            <a:ext cx="8978323" cy="1325563"/>
          </a:xfrm>
        </p:spPr>
        <p:txBody>
          <a:bodyPr/>
          <a:lstStyle/>
          <a:p>
            <a:r>
              <a:rPr lang="ru-RU" dirty="0" err="1" smtClean="0"/>
              <a:t>Старожиловский</a:t>
            </a:r>
            <a:r>
              <a:rPr lang="ru-RU" dirty="0" smtClean="0"/>
              <a:t> муниципальный район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15" y="554275"/>
            <a:ext cx="609486" cy="972661"/>
          </a:xfrm>
          <a:prstGeom prst="rect">
            <a:avLst/>
          </a:prstGeom>
        </p:spPr>
      </p:pic>
      <p:sp>
        <p:nvSpPr>
          <p:cNvPr id="5" name="AutoShape 2" descr="image-09-10-24-03-09.hei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1189" y="5628787"/>
            <a:ext cx="40544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 ИП  </a:t>
            </a:r>
            <a:r>
              <a:rPr lang="ru-RU" sz="1400" dirty="0" err="1"/>
              <a:t>Айюбовой</a:t>
            </a:r>
            <a:r>
              <a:rPr lang="ru-RU" sz="1400" dirty="0"/>
              <a:t>  заложены сады на площади более </a:t>
            </a:r>
            <a:r>
              <a:rPr lang="ru-RU" sz="1400" dirty="0" smtClean="0"/>
              <a:t>547 </a:t>
            </a:r>
            <a:r>
              <a:rPr lang="ru-RU" sz="1400" dirty="0"/>
              <a:t>гектаров, а также </a:t>
            </a:r>
            <a:r>
              <a:rPr lang="ru-RU" sz="1400" dirty="0" smtClean="0"/>
              <a:t>77 </a:t>
            </a:r>
            <a:r>
              <a:rPr lang="ru-RU" sz="1400" dirty="0"/>
              <a:t>гектаров ягодников. Выращивается клубника, малина, черная </a:t>
            </a:r>
            <a:r>
              <a:rPr lang="ru-RU" sz="1400" dirty="0" smtClean="0"/>
              <a:t>смородина. </a:t>
            </a:r>
            <a:endParaRPr lang="ru-RU" sz="11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78514" y="5628787"/>
            <a:ext cx="40544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 ООО </a:t>
            </a:r>
            <a:r>
              <a:rPr lang="ru-RU" sz="1600" dirty="0"/>
              <a:t>«</a:t>
            </a:r>
            <a:r>
              <a:rPr lang="ru-RU" sz="1600" dirty="0" err="1"/>
              <a:t>Старожиловская</a:t>
            </a:r>
            <a:r>
              <a:rPr lang="ru-RU" sz="1600" dirty="0"/>
              <a:t> птица» </a:t>
            </a:r>
            <a:r>
              <a:rPr lang="ru-RU" sz="1600" dirty="0" smtClean="0"/>
              <a:t>единственное предприятие по производству мяса индейки в </a:t>
            </a:r>
            <a:r>
              <a:rPr lang="ru-RU" sz="1600" dirty="0"/>
              <a:t>Р</a:t>
            </a:r>
            <a:r>
              <a:rPr lang="ru-RU" sz="1600" dirty="0" smtClean="0"/>
              <a:t>язанской области</a:t>
            </a:r>
            <a:endParaRPr lang="ru-RU" sz="105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31" y="2274181"/>
            <a:ext cx="4767231" cy="31781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274181"/>
            <a:ext cx="4772026" cy="317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67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38426" y="1703388"/>
            <a:ext cx="6210300" cy="687387"/>
          </a:xfrm>
        </p:spPr>
        <p:txBody>
          <a:bodyPr>
            <a:normAutofit/>
          </a:bodyPr>
          <a:lstStyle/>
          <a:p>
            <a:pPr lvl="0" algn="ctr"/>
            <a:r>
              <a:rPr lang="ru-RU" dirty="0"/>
              <a:t>Сельское хозяйство</a:t>
            </a:r>
          </a:p>
        </p:txBody>
      </p:sp>
      <p:sp>
        <p:nvSpPr>
          <p:cNvPr id="6" name="Заголовок 4">
            <a:extLst>
              <a:ext uri="{FF2B5EF4-FFF2-40B4-BE49-F238E27FC236}">
                <a16:creationId xmlns:a16="http://schemas.microsoft.com/office/drawing/2014/main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377825"/>
            <a:ext cx="8978323" cy="1325563"/>
          </a:xfrm>
        </p:spPr>
        <p:txBody>
          <a:bodyPr/>
          <a:lstStyle/>
          <a:p>
            <a:r>
              <a:rPr lang="ru-RU" dirty="0" err="1" smtClean="0"/>
              <a:t>Старожиловский</a:t>
            </a:r>
            <a:r>
              <a:rPr lang="ru-RU" dirty="0" smtClean="0"/>
              <a:t> муниципальный район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15" y="554275"/>
            <a:ext cx="609486" cy="972661"/>
          </a:xfrm>
          <a:prstGeom prst="rect">
            <a:avLst/>
          </a:prstGeom>
        </p:spPr>
      </p:pic>
      <p:sp>
        <p:nvSpPr>
          <p:cNvPr id="5" name="AutoShape 2" descr="image-09-10-24-03-09.hei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1189" y="5628787"/>
            <a:ext cx="10214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Сельское хозяйство  - основная  отрасль  экономики  </a:t>
            </a:r>
            <a:r>
              <a:rPr lang="ru-RU" dirty="0" err="1"/>
              <a:t>Старожиловского</a:t>
            </a:r>
            <a:r>
              <a:rPr lang="ru-RU" dirty="0"/>
              <a:t> района. </a:t>
            </a:r>
            <a:r>
              <a:rPr lang="ru-RU" dirty="0" smtClean="0"/>
              <a:t>Агропромышленный корпус района представлен 13 сельскохозяйственными предприятиями, 5 крестьянско-фермерскими хозяйствами и 4 индивидуальными предпринимателями. 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189" y="2151488"/>
            <a:ext cx="5054600" cy="33952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8462" y="2185074"/>
            <a:ext cx="4422338" cy="331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387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>
            <a:extLst>
              <a:ext uri="{FF2B5EF4-FFF2-40B4-BE49-F238E27FC236}">
                <a16:creationId xmlns:a16="http://schemas.microsoft.com/office/drawing/2014/main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377825"/>
            <a:ext cx="8978323" cy="1325563"/>
          </a:xfrm>
        </p:spPr>
        <p:txBody>
          <a:bodyPr/>
          <a:lstStyle/>
          <a:p>
            <a:r>
              <a:rPr lang="ru-RU" dirty="0" err="1" smtClean="0"/>
              <a:t>Старожиловский</a:t>
            </a:r>
            <a:r>
              <a:rPr lang="ru-RU" dirty="0" smtClean="0"/>
              <a:t> муниципальный округ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5551" y="1450858"/>
            <a:ext cx="6210300" cy="687387"/>
          </a:xfrm>
        </p:spPr>
        <p:txBody>
          <a:bodyPr>
            <a:normAutofit/>
          </a:bodyPr>
          <a:lstStyle/>
          <a:p>
            <a:pPr lvl="0" algn="ctr"/>
            <a:r>
              <a:rPr lang="ru-RU" dirty="0" smtClean="0"/>
              <a:t>Промышленность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15" y="554275"/>
            <a:ext cx="609486" cy="972661"/>
          </a:xfrm>
          <a:prstGeom prst="rect">
            <a:avLst/>
          </a:prstGeom>
        </p:spPr>
      </p:pic>
      <p:sp>
        <p:nvSpPr>
          <p:cNvPr id="5" name="AutoShape 2" descr="image-09-10-24-03-09.hei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5371612"/>
            <a:ext cx="108775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На территории района успешно работает ряд промышленных предприятий</a:t>
            </a:r>
            <a:r>
              <a:rPr lang="ru-RU" sz="1400" dirty="0" smtClean="0"/>
              <a:t>:</a:t>
            </a:r>
          </a:p>
          <a:p>
            <a:pPr marL="285750" indent="-285750" algn="ctr">
              <a:buFontTx/>
              <a:buChar char="-"/>
            </a:pPr>
            <a:r>
              <a:rPr lang="ru-RU" sz="1400" dirty="0" smtClean="0"/>
              <a:t>АО «</a:t>
            </a:r>
            <a:r>
              <a:rPr lang="ru-RU" sz="1400" dirty="0" err="1" smtClean="0"/>
              <a:t>Старожиловский</a:t>
            </a:r>
            <a:r>
              <a:rPr lang="ru-RU" sz="1400" dirty="0" smtClean="0"/>
              <a:t> </a:t>
            </a:r>
            <a:r>
              <a:rPr lang="ru-RU" sz="1400" dirty="0"/>
              <a:t>молочный комбинат</a:t>
            </a:r>
            <a:r>
              <a:rPr lang="ru-RU" sz="1400" dirty="0" smtClean="0"/>
              <a:t>»;  </a:t>
            </a:r>
          </a:p>
          <a:p>
            <a:pPr marL="285750" indent="-285750" algn="ctr">
              <a:buFontTx/>
              <a:buChar char="-"/>
            </a:pPr>
            <a:r>
              <a:rPr lang="ru-RU" sz="1400" dirty="0" smtClean="0"/>
              <a:t>ООО «</a:t>
            </a:r>
            <a:r>
              <a:rPr lang="ru-RU" sz="1400" dirty="0" err="1" smtClean="0"/>
              <a:t>Истьинский</a:t>
            </a:r>
            <a:r>
              <a:rPr lang="ru-RU" sz="1400" dirty="0" smtClean="0"/>
              <a:t> машиностроительный завод»;</a:t>
            </a:r>
          </a:p>
          <a:p>
            <a:pPr marL="285750" indent="-285750" algn="ctr">
              <a:buFontTx/>
              <a:buChar char="-"/>
            </a:pPr>
            <a:r>
              <a:rPr lang="ru-RU" sz="1400" dirty="0"/>
              <a:t>ООО «Рязанский завод путевых машин</a:t>
            </a:r>
            <a:r>
              <a:rPr lang="ru-RU" sz="1400" dirty="0" smtClean="0"/>
              <a:t>»;</a:t>
            </a:r>
          </a:p>
          <a:p>
            <a:pPr marL="285750" indent="-285750" algn="ctr">
              <a:buFontTx/>
              <a:buChar char="-"/>
            </a:pPr>
            <a:r>
              <a:rPr lang="ru-RU" sz="1400" dirty="0"/>
              <a:t>ООО «АГ-ТЕХ</a:t>
            </a:r>
            <a:r>
              <a:rPr lang="ru-RU" sz="1400" dirty="0" smtClean="0"/>
              <a:t>»;</a:t>
            </a:r>
            <a:endParaRPr lang="ru-RU" sz="1400" dirty="0"/>
          </a:p>
          <a:p>
            <a:pPr marL="285750" indent="-285750" algn="ctr">
              <a:buFontTx/>
              <a:buChar char="-"/>
            </a:pPr>
            <a:r>
              <a:rPr lang="ru-RU" sz="1400" dirty="0"/>
              <a:t>пять песчаных </a:t>
            </a:r>
            <a:r>
              <a:rPr lang="ru-RU" sz="1400" dirty="0" smtClean="0"/>
              <a:t>карьеров.</a:t>
            </a:r>
            <a:endParaRPr lang="ru-RU" sz="1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656" y="3497520"/>
            <a:ext cx="5140325" cy="191407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69" b="31208"/>
          <a:stretch/>
        </p:blipFill>
        <p:spPr>
          <a:xfrm>
            <a:off x="1472656" y="1885832"/>
            <a:ext cx="4974631" cy="1651667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6" b="14060"/>
          <a:stretch/>
        </p:blipFill>
        <p:spPr bwMode="auto">
          <a:xfrm>
            <a:off x="6447287" y="1885950"/>
            <a:ext cx="2816907" cy="165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3" t="510" r="18393" b="-510"/>
          <a:stretch/>
        </p:blipFill>
        <p:spPr>
          <a:xfrm>
            <a:off x="6447287" y="3509798"/>
            <a:ext cx="2816907" cy="190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54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1636A4B-E5C7-3CA3-9B04-030A6EDA0E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Кузякова</a:t>
            </a:r>
            <a:r>
              <a:rPr lang="ru-RU" dirty="0" smtClean="0"/>
              <a:t> Лариса Николаевна</a:t>
            </a:r>
            <a:endParaRPr lang="ru-RU" dirty="0"/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E66E0AB2-0602-3E77-8D8D-A258218E99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Инвестиционный уполномоченный </a:t>
            </a:r>
            <a:r>
              <a:rPr lang="ru-RU" dirty="0" err="1" smtClean="0"/>
              <a:t>Старожиловского</a:t>
            </a:r>
            <a:r>
              <a:rPr lang="ru-RU" dirty="0" smtClean="0"/>
              <a:t> муниципального округа Рязанской области</a:t>
            </a:r>
          </a:p>
          <a:p>
            <a:r>
              <a:rPr lang="ru-RU" dirty="0" smtClean="0"/>
              <a:t>+7(49151)2-16-87</a:t>
            </a:r>
          </a:p>
          <a:p>
            <a:r>
              <a:rPr lang="en-US" dirty="0"/>
              <a:t>kuzyakova.ln@ryazan.gov.ru</a:t>
            </a:r>
            <a:endParaRPr lang="ru-RU" dirty="0"/>
          </a:p>
        </p:txBody>
      </p:sp>
      <p:pic>
        <p:nvPicPr>
          <p:cNvPr id="12" name="Рисунок 11" descr="Изображение выглядит как шаблон, прямоугольный, Прямоугольник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2F4AA85B-253A-7C31-91D9-B5E6117A290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0" b="20"/>
          <a:stretch>
            <a:fillRect/>
          </a:stretch>
        </p:blipFill>
        <p:spPr/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915" y="466725"/>
            <a:ext cx="609486" cy="97266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238" y="1573213"/>
            <a:ext cx="4029075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573652"/>
      </p:ext>
    </p:extLst>
  </p:cSld>
  <p:clrMapOvr>
    <a:masterClrMapping/>
  </p:clrMapOvr>
</p:sld>
</file>

<file path=ppt/theme/theme1.xml><?xml version="1.0" encoding="utf-8"?>
<a:theme xmlns:a="http://schemas.openxmlformats.org/drawingml/2006/main" name="КРРО">
  <a:themeElements>
    <a:clrScheme name="КРРО">
      <a:dk1>
        <a:srgbClr val="404040"/>
      </a:dk1>
      <a:lt1>
        <a:srgbClr val="FFFFFF"/>
      </a:lt1>
      <a:dk2>
        <a:srgbClr val="404040"/>
      </a:dk2>
      <a:lt2>
        <a:srgbClr val="FFFFFF"/>
      </a:lt2>
      <a:accent1>
        <a:srgbClr val="01ABBB"/>
      </a:accent1>
      <a:accent2>
        <a:srgbClr val="01EBFF"/>
      </a:accent2>
      <a:accent3>
        <a:srgbClr val="007685"/>
      </a:accent3>
      <a:accent4>
        <a:srgbClr val="0FB3EB"/>
      </a:accent4>
      <a:accent5>
        <a:srgbClr val="517F93"/>
      </a:accent5>
      <a:accent6>
        <a:srgbClr val="4E812E"/>
      </a:accent6>
      <a:hlink>
        <a:srgbClr val="4666FF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767</Words>
  <Application>Microsoft Office PowerPoint</Application>
  <PresentationFormat>Широкоэкранный</PresentationFormat>
  <Paragraphs>83</Paragraphs>
  <Slides>16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Aptos</vt:lpstr>
      <vt:lpstr>Arial</vt:lpstr>
      <vt:lpstr>Helvetica Neue</vt:lpstr>
      <vt:lpstr>Times New Roman</vt:lpstr>
      <vt:lpstr>КРРО</vt:lpstr>
      <vt:lpstr>Старожиловский муниципальный округ Рязанской области</vt:lpstr>
      <vt:lpstr>Старожиловский муниципальный округ</vt:lpstr>
      <vt:lpstr>Старожиловский муниципальный округ</vt:lpstr>
      <vt:lpstr>Старожиловский муниципальный округ</vt:lpstr>
      <vt:lpstr>Старожиловский муниципальный округ</vt:lpstr>
      <vt:lpstr>Старожиловский муниципальный округ</vt:lpstr>
      <vt:lpstr>Старожиловский муниципальный округ</vt:lpstr>
      <vt:lpstr>Старожиловский муниципальный округ</vt:lpstr>
      <vt:lpstr>Старожиловский муниципальный округ</vt:lpstr>
      <vt:lpstr>Старожиловский муниципальный округ</vt:lpstr>
      <vt:lpstr>Старожиловский муниципальный округ</vt:lpstr>
      <vt:lpstr>Старожиловский муниципальный округ</vt:lpstr>
      <vt:lpstr>Старожиловский муниципальный район</vt:lpstr>
      <vt:lpstr>Старожиловский муниципальный район</vt:lpstr>
      <vt:lpstr>Старожиловский муниципальный округ</vt:lpstr>
      <vt:lpstr>Кузякова Лариса Николаевна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образование – Старожиловский муниципальный район Рязанской области</dc:title>
  <dc:creator>88</dc:creator>
  <cp:lastModifiedBy>Пользователь</cp:lastModifiedBy>
  <cp:revision>37</cp:revision>
  <dcterms:created xsi:type="dcterms:W3CDTF">2024-09-21T11:38:38Z</dcterms:created>
  <dcterms:modified xsi:type="dcterms:W3CDTF">2026-02-20T10:10:37Z</dcterms:modified>
</cp:coreProperties>
</file>