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82" r:id="rId3"/>
    <p:sldId id="283" r:id="rId4"/>
    <p:sldId id="266" r:id="rId5"/>
    <p:sldId id="276" r:id="rId6"/>
    <p:sldId id="281" r:id="rId7"/>
    <p:sldId id="271" r:id="rId8"/>
    <p:sldId id="275" r:id="rId9"/>
    <p:sldId id="273" r:id="rId10"/>
    <p:sldId id="274" r:id="rId11"/>
    <p:sldId id="279" r:id="rId12"/>
    <p:sldId id="263" r:id="rId13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6457" autoAdjust="0"/>
  </p:normalViewPr>
  <p:slideViewPr>
    <p:cSldViewPr snapToGrid="0">
      <p:cViewPr varScale="1">
        <p:scale>
          <a:sx n="86" d="100"/>
          <a:sy n="86" d="100"/>
        </p:scale>
        <p:origin x="7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36A7A43-5B4E-F0AB-24F4-FF749625A3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C9BD94-EE42-7E5B-8BF4-F2456658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91D9-43A4-E048-B42A-483B428176B0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A153ED-4336-FD3A-9C07-5928DBB3B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4843EE-CF09-CB09-41B7-9E38753F8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5D78-DBE1-904A-9E4C-256869F393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332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5B314-15C6-2E46-A4D1-878BA3B351AD}" type="datetimeFigureOut">
              <a:rPr lang="ru-RU" smtClean="0"/>
              <a:pPr/>
              <a:t>09.02.2026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A537-4ED4-EC43-B9D6-05E8223315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131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30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9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04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8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55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4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78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7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5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2128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9885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526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41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1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1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80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val="36883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80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val="3652168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71500"/>
            <a:ext cx="116032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0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60669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3901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64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50657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30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327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29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190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val="3308593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40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val="51955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35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8" r:id="rId7"/>
    <p:sldLayoutId id="2147483657" r:id="rId8"/>
    <p:sldLayoutId id="2147483654" r:id="rId9"/>
    <p:sldLayoutId id="2147483655" r:id="rId10"/>
    <p:sldLayoutId id="2147483659" r:id="rId11"/>
    <p:sldLayoutId id="214748365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8496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yudina.tp@ryazan.gov.ru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F885F2-D5CF-042C-B19B-CA450529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907486" cy="2269052"/>
          </a:xfrm>
        </p:spPr>
        <p:txBody>
          <a:bodyPr>
            <a:normAutofit/>
          </a:bodyPr>
          <a:lstStyle/>
          <a:p>
            <a:r>
              <a:rPr lang="ru-RU" dirty="0">
                <a:latin typeface="Helvetica Neue" panose="02000503000000020004" pitchFamily="2" charset="0"/>
              </a:rPr>
              <a:t>Спасский муниципальный округ Рязанской области</a:t>
            </a:r>
            <a:endParaRPr lang="ru-RU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83AC442-0F5D-71FC-5C1D-4794D8ADE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/>
          <a:p>
            <a:r>
              <a:rPr lang="ru-RU" b="1" dirty="0"/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386784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42" y="496381"/>
            <a:ext cx="10566032" cy="1059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Общая характеристика 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53101" y="2055924"/>
            <a:ext cx="2473928" cy="896826"/>
          </a:xfrm>
          <a:prstGeom prst="roundRect">
            <a:avLst>
              <a:gd name="adj" fmla="val 189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>
                <a:cs typeface="Times New Roman" pitchFamily="18" charset="0"/>
              </a:rPr>
              <a:t>268 370 га</a:t>
            </a:r>
          </a:p>
          <a:p>
            <a:pPr algn="ctr"/>
            <a:r>
              <a:rPr lang="ru-RU" sz="1600" dirty="0">
                <a:cs typeface="Times New Roman" pitchFamily="18" charset="0"/>
              </a:rPr>
              <a:t>площадь округа</a:t>
            </a:r>
          </a:p>
          <a:p>
            <a:pPr algn="ctr"/>
            <a:endParaRPr lang="ru-RU" sz="400" dirty="0">
              <a:cs typeface="Times New Roman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9159C77-6B82-9023-04D8-B64A924EC2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7594" y="4061346"/>
            <a:ext cx="4852488" cy="478109"/>
          </a:xfrm>
        </p:spPr>
        <p:txBody>
          <a:bodyPr/>
          <a:lstStyle/>
          <a:p>
            <a:pPr algn="ctr"/>
            <a:r>
              <a:rPr lang="ru-RU" b="1" dirty="0"/>
              <a:t>Транспортная доступность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52429" y="2057366"/>
            <a:ext cx="2473200" cy="896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cs typeface="Times New Roman" pitchFamily="18" charset="0"/>
              </a:rPr>
              <a:t>24 341 чел.</a:t>
            </a:r>
            <a:endParaRPr lang="ru-RU" sz="1600" b="1" dirty="0"/>
          </a:p>
          <a:p>
            <a:pPr algn="ctr"/>
            <a:r>
              <a:rPr lang="ru-RU" sz="1600" dirty="0">
                <a:cs typeface="Times New Roman" pitchFamily="18" charset="0"/>
              </a:rPr>
              <a:t>численность населения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72149" y="3028950"/>
            <a:ext cx="2476500" cy="9561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cs typeface="Times New Roman" pitchFamily="18" charset="0"/>
              </a:rPr>
              <a:t>134</a:t>
            </a:r>
          </a:p>
          <a:p>
            <a:pPr algn="ctr"/>
            <a:r>
              <a:rPr lang="ru-RU" sz="1600" b="1" dirty="0">
                <a:cs typeface="Times New Roman" pitchFamily="18" charset="0"/>
              </a:rPr>
              <a:t> </a:t>
            </a:r>
            <a:r>
              <a:rPr lang="ru-RU" sz="1600" dirty="0">
                <a:cs typeface="Times New Roman" pitchFamily="18" charset="0"/>
              </a:rPr>
              <a:t>населенных пункта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6078" y="3029802"/>
            <a:ext cx="2459551" cy="9553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kern="0" dirty="0"/>
              <a:t>12 500 чел.</a:t>
            </a:r>
          </a:p>
          <a:p>
            <a:pPr algn="ctr"/>
            <a:r>
              <a:rPr lang="ru-RU" sz="1600" kern="0" dirty="0"/>
              <a:t>трудоспособное население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679" y="4539456"/>
            <a:ext cx="2448350" cy="8657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r>
              <a:rPr lang="ru-RU" sz="1600" b="1" dirty="0"/>
              <a:t>  Федеральная трасса </a:t>
            </a:r>
          </a:p>
          <a:p>
            <a:pPr algn="ctr"/>
            <a:r>
              <a:rPr lang="ru-RU" sz="1600" dirty="0"/>
              <a:t>Москва-Челябинск</a:t>
            </a:r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0834" y="4539455"/>
            <a:ext cx="2402024" cy="87345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1600" b="1" kern="0" dirty="0">
                <a:latin typeface="Arial" pitchFamily="34" charset="0"/>
              </a:rPr>
              <a:t>Железная дорога</a:t>
            </a:r>
          </a:p>
          <a:p>
            <a:pPr algn="ctr"/>
            <a:r>
              <a:rPr lang="ru-RU" sz="1600" kern="0" dirty="0">
                <a:latin typeface="Arial" pitchFamily="34" charset="0"/>
              </a:rPr>
              <a:t>Московская ж/</a:t>
            </a:r>
            <a:r>
              <a:rPr lang="ru-RU" sz="1600" kern="0" dirty="0" err="1">
                <a:latin typeface="Arial" pitchFamily="34" charset="0"/>
              </a:rPr>
              <a:t>д</a:t>
            </a:r>
            <a:r>
              <a:rPr lang="ru-RU" sz="1600" kern="0" dirty="0">
                <a:latin typeface="Arial" pitchFamily="34" charset="0"/>
              </a:rPr>
              <a:t>  </a:t>
            </a:r>
            <a:r>
              <a:rPr lang="ru-RU" sz="1600" kern="0" dirty="0" err="1">
                <a:latin typeface="Arial" pitchFamily="34" charset="0"/>
              </a:rPr>
              <a:t>ст.Проня</a:t>
            </a:r>
            <a:endParaRPr lang="ru-RU" sz="1600" kern="0" dirty="0">
              <a:latin typeface="Arial" pitchFamily="34" charset="0"/>
            </a:endParaRP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2571" y="5601200"/>
            <a:ext cx="2415656" cy="91439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1600" b="1" dirty="0"/>
              <a:t>Спасск-Рязанский-Москва</a:t>
            </a:r>
          </a:p>
          <a:p>
            <a:pPr algn="ctr"/>
            <a:r>
              <a:rPr lang="ru-RU" sz="1600" dirty="0"/>
              <a:t>232 км</a:t>
            </a:r>
            <a:endParaRPr lang="ru-RU" sz="1600" b="1" dirty="0"/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0249" y="5589903"/>
            <a:ext cx="2372609" cy="90075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1700" b="1" dirty="0"/>
              <a:t>Спасск-Рязанский-Рязань</a:t>
            </a:r>
          </a:p>
          <a:p>
            <a:pPr algn="ctr"/>
            <a:r>
              <a:rPr lang="ru-RU" sz="1700" dirty="0"/>
              <a:t>58 км</a:t>
            </a:r>
          </a:p>
          <a:p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1202" name="Picture 2" descr="https://avatars.mds.yandex.net/i?id=d89edaf5afd4f2d7e3698789a2a00be9c4b4474b-5905988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831" y="1966912"/>
            <a:ext cx="4495481" cy="43200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83228" y="3592286"/>
            <a:ext cx="635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/>
              <a:t>Рязань</a:t>
            </a:r>
          </a:p>
          <a:p>
            <a:r>
              <a:rPr lang="ru-RU" sz="1000" b="1" dirty="0"/>
              <a:t>  58 км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90800" y="367937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/>
              <a:t>Спасск-</a:t>
            </a:r>
          </a:p>
          <a:p>
            <a:r>
              <a:rPr lang="ru-RU" sz="900" b="1" dirty="0"/>
              <a:t>Рязанский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2188029" y="3788229"/>
            <a:ext cx="620485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59971" y="2068286"/>
            <a:ext cx="654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/>
              <a:t>Москва</a:t>
            </a:r>
          </a:p>
          <a:p>
            <a:r>
              <a:rPr lang="ru-RU" sz="1000" b="1" dirty="0"/>
              <a:t> 232 км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16200000" flipH="1">
            <a:off x="941615" y="2520042"/>
            <a:ext cx="1426030" cy="11321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79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Ресурсная база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048" y="1128827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Климат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3" y="1128827"/>
            <a:ext cx="2665925" cy="682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Месторождения и проявления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31613" y="1894116"/>
            <a:ext cx="2466000" cy="148045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kern="0" dirty="0"/>
              <a:t>Умеренно-континентальный</a:t>
            </a:r>
          </a:p>
          <a:p>
            <a:pPr algn="ctr"/>
            <a:r>
              <a:rPr lang="ru-RU" sz="1400" kern="0" dirty="0"/>
              <a:t>средняя температура</a:t>
            </a:r>
            <a:r>
              <a:rPr lang="en-US" sz="1400" kern="0" dirty="0"/>
              <a:t>:</a:t>
            </a:r>
          </a:p>
          <a:p>
            <a:pPr algn="ctr"/>
            <a:r>
              <a:rPr lang="ru-RU" sz="1400" kern="0" dirty="0"/>
              <a:t>в январе -11°С,</a:t>
            </a:r>
          </a:p>
          <a:p>
            <a:pPr algn="ctr"/>
            <a:r>
              <a:rPr lang="ru-RU" sz="1400" kern="0" dirty="0"/>
              <a:t>в июле +20°С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029803" y="1925912"/>
            <a:ext cx="2466000" cy="148045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Месторождение торфяников (3,3 кв.км.)</a:t>
            </a:r>
          </a:p>
          <a:p>
            <a:pPr algn="ctr"/>
            <a:r>
              <a:rPr lang="ru-RU" sz="1400" dirty="0"/>
              <a:t>Кирпично-черепичное сырье</a:t>
            </a:r>
          </a:p>
          <a:p>
            <a:pPr algn="ctr"/>
            <a:r>
              <a:rPr lang="ru-RU" sz="1400" dirty="0"/>
              <a:t>Пески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31613" y="3501915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Леса и Почвы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029803" y="3564727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Земли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145048" y="4408713"/>
            <a:ext cx="2466000" cy="145868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Леса занимают 28,4% территории</a:t>
            </a:r>
            <a:endParaRPr lang="en-US" sz="1400" dirty="0"/>
          </a:p>
          <a:p>
            <a:pPr algn="ctr"/>
            <a:r>
              <a:rPr lang="ru-RU" sz="1400" dirty="0"/>
              <a:t>Почвы – серые лесные, пойменные, дерново-слабоподзолистые, торфяно-болотные 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61033" y="4394292"/>
            <a:ext cx="2641653" cy="214269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Общая площадь – 268,37 тыс.га</a:t>
            </a:r>
          </a:p>
          <a:p>
            <a:pPr algn="ctr"/>
            <a:r>
              <a:rPr lang="ru-RU" sz="1400" dirty="0"/>
              <a:t>Земли с/</a:t>
            </a:r>
            <a:r>
              <a:rPr lang="ru-RU" sz="1400" dirty="0" err="1"/>
              <a:t>х</a:t>
            </a:r>
            <a:r>
              <a:rPr lang="ru-RU" sz="1400" dirty="0"/>
              <a:t> назначения – 142,6 тыс.га</a:t>
            </a:r>
          </a:p>
          <a:p>
            <a:pPr algn="ctr"/>
            <a:r>
              <a:rPr lang="ru-RU" sz="1400" dirty="0"/>
              <a:t>Земли промышленности – 1,9 тыс.га</a:t>
            </a:r>
          </a:p>
          <a:p>
            <a:pPr algn="ctr"/>
            <a:r>
              <a:rPr lang="ru-RU" sz="1400" dirty="0"/>
              <a:t>Земли лесного фонда – 76,3 тыс.га</a:t>
            </a:r>
            <a:endParaRPr lang="ru-RU" sz="1200" dirty="0"/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34369" y="4408713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/>
          </a:p>
          <a:p>
            <a:pPr algn="ctr"/>
            <a:r>
              <a:rPr lang="ru-RU" sz="1400" dirty="0"/>
              <a:t>5</a:t>
            </a:r>
            <a:r>
              <a:rPr lang="en-US" sz="1400" dirty="0"/>
              <a:t>,</a:t>
            </a:r>
            <a:r>
              <a:rPr lang="ru-RU" sz="1400" dirty="0"/>
              <a:t>07 руб./</a:t>
            </a:r>
            <a:r>
              <a:rPr lang="ru-RU" sz="1400" dirty="0" err="1"/>
              <a:t>кВтч</a:t>
            </a:r>
            <a:r>
              <a:rPr lang="ru-RU" sz="1400" dirty="0"/>
              <a:t> - село</a:t>
            </a:r>
          </a:p>
          <a:p>
            <a:pPr algn="ctr"/>
            <a:r>
              <a:rPr lang="ru-RU" sz="1400" dirty="0"/>
              <a:t>  7,24 руб./</a:t>
            </a:r>
            <a:r>
              <a:rPr lang="ru-RU" sz="1400" dirty="0" err="1"/>
              <a:t>кВтч</a:t>
            </a:r>
            <a:r>
              <a:rPr lang="ru-RU" sz="1400" dirty="0"/>
              <a:t> - город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58908" y="1140499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Электроэнергия</a:t>
            </a: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29969" y="1129575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Водоснабжение</a:t>
            </a: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3572614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3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48769" y="3572614"/>
            <a:ext cx="24372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34369" y="1926771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Подстанции</a:t>
            </a:r>
          </a:p>
          <a:p>
            <a:pPr algn="ctr"/>
            <a:r>
              <a:rPr lang="ru-RU" sz="1400" dirty="0"/>
              <a:t>ТП6(10) кВ-345 шт.</a:t>
            </a:r>
          </a:p>
          <a:p>
            <a:pPr algn="ctr"/>
            <a:r>
              <a:rPr lang="ru-RU" sz="1400" dirty="0"/>
              <a:t>ПС35-110кВ-8</a:t>
            </a:r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29969" y="1908536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/>
              <a:t>87 артезианских скважин</a:t>
            </a:r>
          </a:p>
          <a:p>
            <a:pPr algn="ctr"/>
            <a:r>
              <a:rPr lang="ru-RU" sz="1400" dirty="0"/>
              <a:t>Мощность - 8 станций водоподготовки</a:t>
            </a:r>
          </a:p>
          <a:p>
            <a:pPr algn="ctr"/>
            <a:r>
              <a:rPr lang="ru-RU" sz="1400" dirty="0"/>
              <a:t>2 872 куб.м/сутки</a:t>
            </a:r>
          </a:p>
        </p:txBody>
      </p:sp>
      <p:sp>
        <p:nvSpPr>
          <p:cNvPr id="3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9569" y="4394292"/>
            <a:ext cx="2466000" cy="14796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/>
          </a:p>
          <a:p>
            <a:pPr algn="ctr"/>
            <a:r>
              <a:rPr lang="ru-RU" sz="1400" dirty="0"/>
              <a:t>49,41 руб./</a:t>
            </a:r>
            <a:r>
              <a:rPr lang="ru-RU" sz="1400" dirty="0" err="1"/>
              <a:t>куб.м</a:t>
            </a:r>
            <a:r>
              <a:rPr lang="ru-RU" sz="1400" dirty="0"/>
              <a:t>.</a:t>
            </a:r>
          </a:p>
          <a:p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9034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6" y="258039"/>
            <a:ext cx="10639576" cy="8413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Специализация района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527528" y="1261056"/>
            <a:ext cx="3195386" cy="38268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ru-RU" sz="1700" b="1" dirty="0"/>
              <a:t>Производство кожи</a:t>
            </a:r>
            <a:r>
              <a:rPr lang="en-US" sz="1700" b="1" dirty="0"/>
              <a:t>:</a:t>
            </a:r>
            <a:endParaRPr lang="ru-RU" sz="1700" b="1" dirty="0"/>
          </a:p>
          <a:p>
            <a:pPr algn="ctr"/>
            <a:endParaRPr lang="ru-RU" sz="1600" b="1" dirty="0"/>
          </a:p>
          <a:p>
            <a:pPr algn="ctr"/>
            <a:endParaRPr lang="ru-RU" sz="1600" b="1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033397" y="1285652"/>
            <a:ext cx="2955231" cy="3798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Производство мебели</a:t>
            </a:r>
            <a:r>
              <a:rPr lang="en-US" sz="1600" b="1" dirty="0"/>
              <a:t>:</a:t>
            </a:r>
            <a:endParaRPr lang="ru-RU" sz="1600" b="1" dirty="0"/>
          </a:p>
        </p:txBody>
      </p:sp>
      <p:sp>
        <p:nvSpPr>
          <p:cNvPr id="19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425891" y="1288279"/>
            <a:ext cx="3155021" cy="3881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Производство удобрений</a:t>
            </a:r>
            <a:r>
              <a:rPr lang="en-US" sz="1600" b="1" dirty="0"/>
              <a:t>:</a:t>
            </a:r>
            <a:endParaRPr lang="ru-RU" sz="1600" b="1" dirty="0"/>
          </a:p>
        </p:txBody>
      </p:sp>
      <p:sp>
        <p:nvSpPr>
          <p:cNvPr id="20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348343" y="3984172"/>
            <a:ext cx="10341428" cy="3592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Сельское хозяйство</a:t>
            </a:r>
            <a:r>
              <a:rPr lang="en-US" sz="1600" b="1" dirty="0"/>
              <a:t>:</a:t>
            </a:r>
            <a:endParaRPr lang="ru-RU" sz="1600" b="1" dirty="0"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21440" y="3500054"/>
            <a:ext cx="2585787" cy="3643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/>
              <a:t>НАО «Спасский </a:t>
            </a:r>
            <a:r>
              <a:rPr lang="ru-RU" sz="1400" dirty="0" err="1"/>
              <a:t>кожзавод</a:t>
            </a:r>
            <a:r>
              <a:rPr lang="ru-RU" sz="1400" dirty="0"/>
              <a:t>»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108309" y="6322905"/>
            <a:ext cx="2422800" cy="3718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/>
              <a:t>ООО «</a:t>
            </a:r>
            <a:r>
              <a:rPr lang="ru-RU" sz="1400" dirty="0" err="1"/>
              <a:t>Приокское</a:t>
            </a:r>
            <a:r>
              <a:rPr lang="ru-RU" sz="1400" dirty="0"/>
              <a:t> мясо»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14931" y="3514390"/>
            <a:ext cx="2422800" cy="3826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/>
              <a:t>ООО «</a:t>
            </a:r>
            <a:r>
              <a:rPr lang="ru-RU" sz="1400" dirty="0" err="1"/>
              <a:t>Экорост</a:t>
            </a:r>
            <a:r>
              <a:rPr lang="ru-RU" sz="1400" dirty="0"/>
              <a:t>»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425976" y="3523404"/>
            <a:ext cx="2422800" cy="3627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dirty="0"/>
              <a:t>ООО «</a:t>
            </a:r>
            <a:r>
              <a:rPr lang="ru-RU" sz="1400" dirty="0" err="1"/>
              <a:t>Риваль</a:t>
            </a:r>
            <a:r>
              <a:rPr lang="ru-RU" sz="1400" dirty="0"/>
              <a:t>»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368246" y="6357258"/>
            <a:ext cx="2422800" cy="3592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/>
              <a:t>ООО «Красный Маяк»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298D858-FF97-4F72-B622-0D6F9C23B1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5" r="2485"/>
          <a:stretch>
            <a:fillRect/>
          </a:stretch>
        </p:blipFill>
        <p:spPr>
          <a:xfrm>
            <a:off x="1164771" y="1730828"/>
            <a:ext cx="1654630" cy="1676401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71FF829D-5404-425B-A835-CFC1DA3F7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2" r="28402"/>
          <a:stretch>
            <a:fillRect/>
          </a:stretch>
        </p:blipFill>
        <p:spPr bwMode="auto">
          <a:xfrm>
            <a:off x="4746170" y="1757598"/>
            <a:ext cx="1785257" cy="161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3F84257-6CB7-4FCC-8034-A60A9F2A40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54" r="3354"/>
          <a:stretch>
            <a:fillRect/>
          </a:stretch>
        </p:blipFill>
        <p:spPr>
          <a:xfrm>
            <a:off x="8305799" y="1741713"/>
            <a:ext cx="1654630" cy="1632858"/>
          </a:xfrm>
          <a:prstGeom prst="rect">
            <a:avLst/>
          </a:prstGeom>
        </p:spPr>
      </p:pic>
      <p:sp>
        <p:nvSpPr>
          <p:cNvPr id="2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86846" y="6324600"/>
            <a:ext cx="2422800" cy="3788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400" dirty="0"/>
              <a:t>ООО «</a:t>
            </a:r>
            <a:r>
              <a:rPr lang="ru-RU" sz="1400" dirty="0" err="1"/>
              <a:t>Разбердеевское</a:t>
            </a:r>
            <a:r>
              <a:rPr lang="ru-RU" sz="1400" dirty="0"/>
              <a:t>»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4062628-C38F-4CB9-A23C-3BA8834C5E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342" t="-1442" r="223" b="1442"/>
          <a:stretch/>
        </p:blipFill>
        <p:spPr>
          <a:xfrm>
            <a:off x="1057729" y="4441371"/>
            <a:ext cx="1881414" cy="176348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FECE6B8-B7CF-4499-8BE9-5F71BD4AA71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920" r="9486"/>
          <a:stretch/>
        </p:blipFill>
        <p:spPr>
          <a:xfrm>
            <a:off x="4762619" y="4474029"/>
            <a:ext cx="1616409" cy="180771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57CA5C6-064D-4EB7-8022-D4297CA77C0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430" b="11430"/>
          <a:stretch>
            <a:fillRect/>
          </a:stretch>
        </p:blipFill>
        <p:spPr>
          <a:xfrm>
            <a:off x="8368961" y="4474029"/>
            <a:ext cx="1798297" cy="17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0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77826"/>
            <a:ext cx="10445174" cy="8304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Тренды развития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8156448" y="3986292"/>
            <a:ext cx="2352327" cy="22515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1800" b="1" dirty="0"/>
              <a:t>Событийный туризм</a:t>
            </a:r>
            <a:r>
              <a:rPr lang="en-US" sz="1800" b="1" dirty="0"/>
              <a:t>:</a:t>
            </a:r>
            <a:endParaRPr lang="ru-RU" sz="1800" b="1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ru-RU" sz="800" b="1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1400" dirty="0"/>
              <a:t>- Фестиваль «Старая Рязань»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400" dirty="0"/>
              <a:t> Фестиваль «Небо России»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400" dirty="0"/>
              <a:t> Фестиваль «Красная горка»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ru-RU" sz="1400" dirty="0"/>
              <a:t> Фестиваль «Атмосфера»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endParaRPr lang="ru-RU" sz="1400" dirty="0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2"/>
          </p:nvPr>
        </p:nvSpPr>
        <p:spPr>
          <a:xfrm>
            <a:off x="4156715" y="3964522"/>
            <a:ext cx="3098042" cy="22733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800" b="1" dirty="0"/>
              <a:t>Экскурсии</a:t>
            </a:r>
            <a:r>
              <a:rPr lang="en-US" sz="1800" b="1" dirty="0"/>
              <a:t>:</a:t>
            </a:r>
            <a:endParaRPr lang="ru-RU" sz="1800" b="1" dirty="0"/>
          </a:p>
          <a:p>
            <a:pPr algn="ctr">
              <a:lnSpc>
                <a:spcPct val="160000"/>
              </a:lnSpc>
            </a:pPr>
            <a:r>
              <a:rPr lang="ru-RU" sz="1400" dirty="0"/>
              <a:t>- Пешая прогулка по Спасску</a:t>
            </a:r>
          </a:p>
          <a:p>
            <a:pPr algn="ctr">
              <a:lnSpc>
                <a:spcPct val="160000"/>
              </a:lnSpc>
            </a:pPr>
            <a:r>
              <a:rPr lang="ru-RU" sz="1400" dirty="0"/>
              <a:t>- Тайны старого Спасска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2"/>
          </p:nvPr>
        </p:nvSpPr>
        <p:spPr>
          <a:xfrm>
            <a:off x="849285" y="3964521"/>
            <a:ext cx="2246376" cy="22733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1900" b="1" dirty="0"/>
              <a:t>Спортивный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1900" b="1" dirty="0"/>
              <a:t>туризм</a:t>
            </a:r>
            <a:r>
              <a:rPr lang="en-US" sz="1900" b="1" dirty="0"/>
              <a:t>:</a:t>
            </a:r>
            <a:endParaRPr lang="ru-RU" sz="1900" b="1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ru-RU" sz="900" b="1" dirty="0"/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dirty="0"/>
              <a:t>- Соревнования </a:t>
            </a:r>
            <a:r>
              <a:rPr lang="ru-RU" sz="1400" dirty="0" err="1"/>
              <a:t>сноубордистов</a:t>
            </a:r>
            <a:endParaRPr lang="ru-RU" sz="1400" dirty="0"/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dirty="0"/>
              <a:t>- Гонки по бездорожью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1400" dirty="0"/>
              <a:t>- Гонки на собачьих упряжках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/>
          </p:nvPr>
        </p:nvSpPr>
        <p:spPr>
          <a:xfrm>
            <a:off x="8652680" y="2415653"/>
            <a:ext cx="1856095" cy="805219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12290" name="Picture 2" descr="https://avatars.mds.yandex.net/i?id=7b8adc6622d0036d77220f1ce340f238a4accc1c-695631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58685"/>
            <a:ext cx="3331029" cy="2231572"/>
          </a:xfrm>
          <a:prstGeom prst="rect">
            <a:avLst/>
          </a:prstGeom>
          <a:noFill/>
        </p:spPr>
      </p:pic>
      <p:pic>
        <p:nvPicPr>
          <p:cNvPr id="12292" name="Picture 4" descr="https://avatars.mds.yandex.net/i?id=18695d6c9a0c6e757aefc0fb09cf16b69d0d1c97-5169729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1142" y="1480459"/>
            <a:ext cx="3200402" cy="2296885"/>
          </a:xfrm>
          <a:prstGeom prst="rect">
            <a:avLst/>
          </a:prstGeom>
          <a:noFill/>
        </p:spPr>
      </p:pic>
      <p:sp>
        <p:nvSpPr>
          <p:cNvPr id="14338" name="AutoShape 2" descr="https://spasskmuseumru71139.zapwp.com/q:i/r:0/wp:1/w:690/u:http:/spasskmuseum.ru/wp-content/uploads/2024/06/e5958fc1118beda711f4c7fe6e114ddbthumb640x4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Город Спасск-Рязанский — что посмотреть, как добраться,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2" name="Picture 6" descr="Фото Мещера, Спасск-Рязанский в городе Спасск-Рязански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03914" y="1502229"/>
            <a:ext cx="3080657" cy="2177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26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364439"/>
            <a:ext cx="9840685" cy="77606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258" y="1176669"/>
            <a:ext cx="2296886" cy="710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ОБРАЗОВАНИЕ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65716" y="1183362"/>
            <a:ext cx="2209801" cy="6971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ЗДРАВОХРАНЕНИЕ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674915" y="2080006"/>
            <a:ext cx="2231572" cy="93072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300" b="1" spc="70" dirty="0"/>
              <a:t>8 учреждений дошкольного образования </a:t>
            </a:r>
            <a:r>
              <a:rPr lang="ru-RU" sz="3300" b="1" dirty="0"/>
              <a:t>–</a:t>
            </a:r>
          </a:p>
          <a:p>
            <a:pPr algn="ctr"/>
            <a:r>
              <a:rPr lang="ru-RU" sz="3700" dirty="0"/>
              <a:t>427 воспитанников</a:t>
            </a:r>
          </a:p>
          <a:p>
            <a:endParaRPr lang="ru-RU" sz="14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65716" y="2079170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ГБУ РО «Спасская районная больница» </a:t>
            </a:r>
          </a:p>
          <a:p>
            <a:pPr algn="ctr"/>
            <a:r>
              <a:rPr lang="ru-RU" sz="1500" dirty="0" err="1"/>
              <a:t>мед.персонал</a:t>
            </a:r>
            <a:r>
              <a:rPr lang="ru-RU" sz="1500" dirty="0"/>
              <a:t> - 56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58545" y="1184015"/>
            <a:ext cx="2231570" cy="710523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СПОРТ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51069" y="2079170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 Физкультурно-оздоровительный комплекс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04314" y="1240863"/>
            <a:ext cx="2460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599" y="1176668"/>
            <a:ext cx="2177143" cy="710523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КУЛЬТУРА И ИСКУССТВО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600" y="2079172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5 музеев</a:t>
            </a:r>
            <a:endParaRPr lang="en-US" sz="1300" b="1" dirty="0"/>
          </a:p>
          <a:p>
            <a:pPr algn="ctr"/>
            <a:endParaRPr lang="ru-RU" sz="1500" b="1" dirty="0"/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674915" y="3113311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/>
              <a:t>1 учреждение дополнительного образования –</a:t>
            </a:r>
          </a:p>
          <a:p>
            <a:pPr algn="ctr"/>
            <a:r>
              <a:rPr lang="ru-RU" sz="1600" dirty="0"/>
              <a:t>1047 воспитанников</a:t>
            </a:r>
          </a:p>
          <a:p>
            <a:endParaRPr lang="ru-RU" sz="1400" dirty="0"/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707101" y="4169228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12 учреждений общего школьного образования–</a:t>
            </a:r>
          </a:p>
          <a:p>
            <a:pPr algn="ctr"/>
            <a:r>
              <a:rPr lang="ru-RU" sz="1500" dirty="0"/>
              <a:t>1805 учащихся</a:t>
            </a:r>
          </a:p>
          <a:p>
            <a:endParaRPr lang="ru-RU" sz="1400" dirty="0"/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681922" y="5296182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/>
              <a:t>1 учреждение профессионального образования</a:t>
            </a:r>
          </a:p>
          <a:p>
            <a:pPr algn="ctr"/>
            <a:r>
              <a:rPr lang="ru-RU" sz="1600" dirty="0"/>
              <a:t>260 учащихся</a:t>
            </a:r>
          </a:p>
          <a:p>
            <a:endParaRPr lang="ru-RU" sz="1400" dirty="0"/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87489" y="3145968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 участковая больница</a:t>
            </a:r>
          </a:p>
          <a:p>
            <a:pPr algn="ctr"/>
            <a:r>
              <a:rPr lang="ru-RU" sz="1500" dirty="0" err="1"/>
              <a:t>мед.персонал</a:t>
            </a:r>
            <a:r>
              <a:rPr lang="ru-RU" sz="1500" dirty="0"/>
              <a:t> - 6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87489" y="4185558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17 </a:t>
            </a:r>
            <a:r>
              <a:rPr lang="ru-RU" sz="1300" b="1" dirty="0" err="1"/>
              <a:t>Фельдшерско</a:t>
            </a:r>
            <a:r>
              <a:rPr lang="ru-RU" sz="1300" b="1" dirty="0"/>
              <a:t> –акушерских пункта</a:t>
            </a: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3287489" y="5296182"/>
            <a:ext cx="2166256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3 врачебных амбулатории</a:t>
            </a:r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51069" y="3113312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15 Спортзалов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51067" y="4185559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1 Бассейн</a:t>
            </a:r>
          </a:p>
        </p:txBody>
      </p:sp>
      <p:sp>
        <p:nvSpPr>
          <p:cNvPr id="2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851067" y="5296182"/>
            <a:ext cx="2167200" cy="932400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25 плоскостных сооружений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599" y="3113311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300" b="1" dirty="0"/>
              <a:t>2 детские школы искусств</a:t>
            </a:r>
          </a:p>
        </p:txBody>
      </p:sp>
      <p:sp>
        <p:nvSpPr>
          <p:cNvPr id="28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599" y="5296182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29</a:t>
            </a:r>
            <a:r>
              <a:rPr lang="en-US" sz="1300" b="1" dirty="0"/>
              <a:t> </a:t>
            </a:r>
            <a:r>
              <a:rPr lang="ru-RU" sz="1300" b="1" dirty="0"/>
              <a:t> клубных учреждений</a:t>
            </a:r>
          </a:p>
        </p:txBody>
      </p:sp>
      <p:sp>
        <p:nvSpPr>
          <p:cNvPr id="29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29600" y="4169228"/>
            <a:ext cx="2167200" cy="932400"/>
          </a:xfrm>
          <a:prstGeom prst="roundRect">
            <a:avLst>
              <a:gd name="adj" fmla="val 18988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/>
              <a:t>31 библиотека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386112" y="182897"/>
            <a:ext cx="10303659" cy="8413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/>
              <a:t>Социальная инфраструктура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38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0699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Объекты социальной инфраструктуры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38471" y="3446165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Районный Дом Культуры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370748" y="3448437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Спасская районная больница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974225" y="3435278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1200" b="1" dirty="0"/>
              <a:t>Спасская общеобразовательная школа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771127" y="6180361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Почта России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4418486" y="6179808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Спасский районный суд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051392" y="6119506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Физкультурно-оздоровительный комплекс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8194" name="Picture 2" descr="https://avatars.mds.yandex.net/i?id=f2f4547bdeb8969992824f3e1f0e292e6541ec01-9264009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656" y="1567543"/>
            <a:ext cx="3135087" cy="1719943"/>
          </a:xfrm>
          <a:prstGeom prst="rect">
            <a:avLst/>
          </a:prstGeom>
          <a:noFill/>
        </p:spPr>
      </p:pic>
      <p:pic>
        <p:nvPicPr>
          <p:cNvPr id="8196" name="Picture 4" descr="https://avatars.mds.yandex.net/i?id=92a16df7af3fec8315690fb7b2f3ceb13a0343db-4398718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0628" y="1545771"/>
            <a:ext cx="3222172" cy="1730828"/>
          </a:xfrm>
          <a:prstGeom prst="rect">
            <a:avLst/>
          </a:prstGeom>
          <a:noFill/>
        </p:spPr>
      </p:pic>
      <p:pic>
        <p:nvPicPr>
          <p:cNvPr id="8198" name="Picture 6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32915" y="1556657"/>
            <a:ext cx="3211286" cy="1752600"/>
          </a:xfrm>
          <a:prstGeom prst="rect">
            <a:avLst/>
          </a:prstGeom>
          <a:noFill/>
        </p:spPr>
      </p:pic>
      <p:pic>
        <p:nvPicPr>
          <p:cNvPr id="8200" name="Picture 8" descr="https://avatars.mds.yandex.net/i?id=c8cb8bebe21ed9c58dc59ad114ef41202ad75b73-10163806-images-thumbs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4685" y="4103913"/>
            <a:ext cx="3167743" cy="1893435"/>
          </a:xfrm>
          <a:prstGeom prst="rect">
            <a:avLst/>
          </a:prstGeom>
          <a:noFill/>
        </p:spPr>
      </p:pic>
      <p:pic>
        <p:nvPicPr>
          <p:cNvPr id="8202" name="Picture 10" descr="https://avatars.mds.yandex.net/i?id=d9b4d7b6c5306ad988174914f8d14a0fd3024dd0-8497407-images-thumbs&amp;n=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97086" y="4103915"/>
            <a:ext cx="3366861" cy="1926772"/>
          </a:xfrm>
          <a:prstGeom prst="rect">
            <a:avLst/>
          </a:prstGeom>
          <a:noFill/>
        </p:spPr>
      </p:pic>
      <p:pic>
        <p:nvPicPr>
          <p:cNvPr id="8204" name="Picture 12" descr="https://avatars.mds.yandex.net/i?id=086e664388a5bb2411d2f24d6116a4e87af6849f-4827934-images-thumbs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3657" y="4147457"/>
            <a:ext cx="3233057" cy="19015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71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19" y="224908"/>
            <a:ext cx="10622751" cy="11031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/>
              <a:t>Достопримечательности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29496" y="1583210"/>
            <a:ext cx="2459414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ГБУ РО «Музей К.Э. Циолковского»</a:t>
            </a: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 flipH="1">
            <a:off x="8237873" y="1583210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/>
              <a:t>ФГБУ «Окский Государственный  Заповедник»</a:t>
            </a:r>
          </a:p>
        </p:txBody>
      </p:sp>
      <p:sp>
        <p:nvSpPr>
          <p:cNvPr id="15" name="Текст 3"/>
          <p:cNvSpPr txBox="1">
            <a:spLocks/>
          </p:cNvSpPr>
          <p:nvPr/>
        </p:nvSpPr>
        <p:spPr>
          <a:xfrm flipH="1">
            <a:off x="2956332" y="1583210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ru-RU" sz="1200" b="1" dirty="0"/>
              <a:t>Городище </a:t>
            </a:r>
          </a:p>
          <a:p>
            <a:pPr algn="ctr">
              <a:spcBef>
                <a:spcPts val="0"/>
              </a:spcBef>
            </a:pPr>
            <a:r>
              <a:rPr lang="ru-RU" sz="1200" b="1" dirty="0"/>
              <a:t>Старая Рязань</a:t>
            </a:r>
          </a:p>
        </p:txBody>
      </p:sp>
      <p:sp>
        <p:nvSpPr>
          <p:cNvPr id="16" name="Текст 3"/>
          <p:cNvSpPr txBox="1">
            <a:spLocks/>
          </p:cNvSpPr>
          <p:nvPr/>
        </p:nvSpPr>
        <p:spPr>
          <a:xfrm flipH="1">
            <a:off x="5641318" y="1583210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err="1"/>
              <a:t>Спасо-Преображенская</a:t>
            </a:r>
            <a:r>
              <a:rPr lang="ru-RU" sz="1200" b="1" dirty="0"/>
              <a:t> церковь с.Старая Рязань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731" y="5059416"/>
            <a:ext cx="3646583" cy="14642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Количество посетителей</a:t>
            </a:r>
            <a:r>
              <a:rPr lang="en-US" sz="1600" dirty="0"/>
              <a:t>:</a:t>
            </a:r>
            <a:endParaRPr lang="en-US" sz="1600" b="1" dirty="0"/>
          </a:p>
          <a:p>
            <a:r>
              <a:rPr lang="en-US" sz="1600" dirty="0"/>
              <a:t>  </a:t>
            </a:r>
            <a:endParaRPr lang="ru-RU" sz="1600" dirty="0"/>
          </a:p>
          <a:p>
            <a:pPr algn="ctr"/>
            <a:r>
              <a:rPr lang="ru-RU" sz="1600" dirty="0"/>
              <a:t>  30 452 чел.          31 170 чел.</a:t>
            </a:r>
            <a:endParaRPr lang="en-US" sz="1600" dirty="0"/>
          </a:p>
          <a:p>
            <a:endParaRPr lang="ru-RU" sz="1600" dirty="0"/>
          </a:p>
          <a:p>
            <a:pPr algn="ctr"/>
            <a:r>
              <a:rPr lang="ru-RU" sz="1600" dirty="0"/>
              <a:t>   2024 год               2025 год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202349" y="257110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7F428A5-969E-4C42-8DA7-5C64F2480C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8" r="2568"/>
          <a:stretch>
            <a:fillRect/>
          </a:stretch>
        </p:blipFill>
        <p:spPr>
          <a:xfrm>
            <a:off x="206829" y="2231570"/>
            <a:ext cx="2481943" cy="1752601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BFA3C0F-4C40-4DEF-BBF6-C79895A5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" r="2432"/>
          <a:stretch>
            <a:fillRect/>
          </a:stretch>
        </p:blipFill>
        <p:spPr bwMode="auto">
          <a:xfrm>
            <a:off x="8175171" y="2286000"/>
            <a:ext cx="2590800" cy="17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AF46AEE-75F4-4750-8EF3-47AB5AD24B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461" b="17461"/>
          <a:stretch>
            <a:fillRect/>
          </a:stretch>
        </p:blipFill>
        <p:spPr>
          <a:xfrm>
            <a:off x="2993571" y="2236570"/>
            <a:ext cx="2362200" cy="27164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6A1748E-8805-4CD1-B972-626B15647A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707" b="10707"/>
          <a:stretch>
            <a:fillRect/>
          </a:stretch>
        </p:blipFill>
        <p:spPr>
          <a:xfrm>
            <a:off x="5682343" y="2231572"/>
            <a:ext cx="2307771" cy="2721428"/>
          </a:xfrm>
          <a:prstGeom prst="rect">
            <a:avLst/>
          </a:prstGeom>
        </p:spPr>
      </p:pic>
      <p:pic>
        <p:nvPicPr>
          <p:cNvPr id="6146" name="Picture 2" descr="https://avatars.mds.yandex.net/i?id=56af8428fefd067317734c8059547a4612966642-9041585-images-thumbs&amp;n=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07829" y="4274684"/>
            <a:ext cx="2569028" cy="1799545"/>
          </a:xfrm>
          <a:prstGeom prst="rect">
            <a:avLst/>
          </a:prstGeom>
          <a:noFill/>
        </p:spPr>
      </p:pic>
      <p:pic>
        <p:nvPicPr>
          <p:cNvPr id="6148" name="Picture 4" descr="https://avatars.mds.yandex.net/i?id=8a4fa51562123d3a8253410a6e08b5eaf37fe864-9068512-images-thumbs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5943" y="4247926"/>
            <a:ext cx="2558144" cy="1565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79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651" y="245520"/>
            <a:ext cx="10356273" cy="11897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Инфраструктура туризма</a:t>
            </a:r>
            <a:r>
              <a:rPr lang="en-US" dirty="0"/>
              <a:t>: </a:t>
            </a:r>
            <a:br>
              <a:rPr lang="ru-RU"/>
            </a:br>
            <a:r>
              <a:rPr lang="ru-RU"/>
              <a:t>места </a:t>
            </a:r>
            <a:r>
              <a:rPr lang="ru-RU" dirty="0"/>
              <a:t>отдыха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2965126" y="1661095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Оздоровительный комплекс «Звездный»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8273977" y="1663721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1200" b="1" dirty="0"/>
              <a:t>Конно-туристический комплекс «Верхом по Мещере»</a:t>
            </a: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5625235" y="1661094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База отдыха «</a:t>
            </a:r>
            <a:r>
              <a:rPr lang="ru-RU" sz="1200" b="1" dirty="0" err="1"/>
              <a:t>Сумбулово</a:t>
            </a:r>
            <a:r>
              <a:rPr lang="ru-RU" sz="1200" b="1" dirty="0"/>
              <a:t>»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quarter" idx="12"/>
          </p:nvPr>
        </p:nvSpPr>
        <p:spPr>
          <a:xfrm flipH="1">
            <a:off x="316384" y="1661094"/>
            <a:ext cx="2423947" cy="5091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200" b="1" dirty="0"/>
              <a:t>База отдыха «Окский берег»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96387" y="4471391"/>
            <a:ext cx="3646800" cy="1465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Количество размещенных лиц</a:t>
            </a:r>
            <a:r>
              <a:rPr lang="en-US" sz="1600" dirty="0"/>
              <a:t>: </a:t>
            </a:r>
            <a:endParaRPr lang="en-US" sz="1600" b="1" dirty="0"/>
          </a:p>
          <a:p>
            <a:r>
              <a:rPr lang="en-US" sz="1600" b="1" dirty="0"/>
              <a:t>  </a:t>
            </a:r>
            <a:r>
              <a:rPr lang="ru-RU" sz="1600" b="1" dirty="0"/>
              <a:t> </a:t>
            </a:r>
          </a:p>
          <a:p>
            <a:r>
              <a:rPr lang="ru-RU" sz="1600" dirty="0"/>
              <a:t>          9 470 чел.        9 686 чел.</a:t>
            </a:r>
            <a:endParaRPr lang="en-US" sz="1600" dirty="0"/>
          </a:p>
          <a:p>
            <a:endParaRPr lang="ru-RU" sz="1600" dirty="0"/>
          </a:p>
          <a:p>
            <a:r>
              <a:rPr lang="ru-RU" sz="1600" dirty="0"/>
              <a:t>           2024 год           2025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4098" name="Picture 2" descr="Турбаза Окский берег в Половск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686" y="2364241"/>
            <a:ext cx="2394858" cy="1685245"/>
          </a:xfrm>
          <a:prstGeom prst="rect">
            <a:avLst/>
          </a:prstGeom>
          <a:noFill/>
        </p:spPr>
      </p:pic>
      <p:pic>
        <p:nvPicPr>
          <p:cNvPr id="4100" name="Picture 4" descr="Окский берег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257" y="4308248"/>
            <a:ext cx="2514600" cy="1755096"/>
          </a:xfrm>
          <a:prstGeom prst="rect">
            <a:avLst/>
          </a:prstGeom>
          <a:noFill/>
        </p:spPr>
      </p:pic>
      <p:pic>
        <p:nvPicPr>
          <p:cNvPr id="4102" name="Picture 6" descr="База, дом отдыха Звёздный, Рязанская область, фот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60914" y="2307771"/>
            <a:ext cx="2427515" cy="1741714"/>
          </a:xfrm>
          <a:prstGeom prst="rect">
            <a:avLst/>
          </a:prstGeom>
          <a:noFill/>
        </p:spPr>
      </p:pic>
      <p:pic>
        <p:nvPicPr>
          <p:cNvPr id="4104" name="Picture 8" descr="База, дом отдыха Сумбулово, Рязанская область, фото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17028" y="2307771"/>
            <a:ext cx="2481943" cy="1719943"/>
          </a:xfrm>
          <a:prstGeom prst="rect">
            <a:avLst/>
          </a:prstGeom>
          <a:noFill/>
        </p:spPr>
      </p:pic>
      <p:pic>
        <p:nvPicPr>
          <p:cNvPr id="4108" name="Picture 12" descr="https://avatars.mds.yandex.net/get-altay/11371852/2a0000018c5d7af986f809988c7b4298a6a9/XXX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16685" y="4267199"/>
            <a:ext cx="2449285" cy="1959429"/>
          </a:xfrm>
          <a:prstGeom prst="rect">
            <a:avLst/>
          </a:prstGeom>
          <a:noFill/>
        </p:spPr>
      </p:pic>
      <p:pic>
        <p:nvPicPr>
          <p:cNvPr id="4112" name="Picture 16" descr="https://avatars.mds.yandex.net/get-altay/1696029/2a0000016ffcf6a2fcbc1ab7a732e4387b9b/XXX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73144" y="2329543"/>
            <a:ext cx="2471056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091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388" y="377826"/>
            <a:ext cx="10572785" cy="8631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/>
              <a:t>Свободные инвестиционные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3620" y="6374871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l="25614" t="18095" r="25541" b="8047"/>
          <a:stretch>
            <a:fillRect/>
          </a:stretch>
        </p:blipFill>
        <p:spPr bwMode="auto">
          <a:xfrm>
            <a:off x="4332514" y="1534886"/>
            <a:ext cx="5976256" cy="4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 descr="http://qrcoder.ru/code/?https%3A%2F%2Fwww.investryazan.ru%2Fru%2Fplatforms%3Fview-type%3Dmap%26municipality%3D1020%26object_type%3D%26land_category%3D%26required_area_from%3D%26required_area_to%3D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661" y="2479446"/>
            <a:ext cx="2699999" cy="27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89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8"/>
            <a:ext cx="12192000" cy="68580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1636A4B-E5C7-3CA3-9B04-030A6EDA0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253" y="1850571"/>
            <a:ext cx="5866482" cy="320093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Юдина Татьяна Петровна</a:t>
            </a:r>
            <a:br>
              <a:rPr lang="ru-RU" sz="2800" dirty="0"/>
            </a:br>
            <a:r>
              <a:rPr lang="ru-RU" sz="2000" b="0" dirty="0"/>
              <a:t>Начальник управления по информационной политике, работе с инвестициями и торговлей</a:t>
            </a:r>
            <a:br>
              <a:rPr lang="ru-RU" sz="2000" b="0" dirty="0"/>
            </a:br>
            <a:r>
              <a:rPr lang="ru-RU" sz="2000" b="0" dirty="0"/>
              <a:t>администрации Спасского муниципального округа,</a:t>
            </a:r>
            <a:br>
              <a:rPr lang="ru-RU" sz="2000" b="0" dirty="0"/>
            </a:br>
            <a:r>
              <a:rPr lang="ru-RU" sz="2000" b="0" dirty="0"/>
              <a:t>инвестиционный уполномоченный</a:t>
            </a:r>
            <a:br>
              <a:rPr lang="ru-RU" sz="2000" b="0" dirty="0"/>
            </a:br>
            <a:br>
              <a:rPr lang="ru-RU" sz="2000" dirty="0"/>
            </a:br>
            <a:r>
              <a:rPr lang="en-US" sz="2000" b="0" dirty="0">
                <a:hlinkClick r:id="rId3"/>
              </a:rPr>
              <a:t>yudina.tp</a:t>
            </a:r>
            <a:r>
              <a:rPr lang="en-US" sz="1800" b="0" u="sng" dirty="0">
                <a:hlinkClick r:id="rId3"/>
              </a:rPr>
              <a:t>@ryazan.gov.ru</a:t>
            </a:r>
            <a:br>
              <a:rPr lang="en-US" sz="1800" b="0" u="sng" dirty="0"/>
            </a:br>
            <a:r>
              <a:rPr lang="ru-RU" sz="1800" b="0" dirty="0"/>
              <a:t>+7(</a:t>
            </a:r>
            <a:r>
              <a:rPr lang="en-US" sz="1800" b="0" dirty="0"/>
              <a:t>920</a:t>
            </a:r>
            <a:r>
              <a:rPr lang="ru-RU" sz="1800" b="0" dirty="0"/>
              <a:t>)</a:t>
            </a:r>
            <a:r>
              <a:rPr lang="en-US" sz="1800" b="0" dirty="0"/>
              <a:t> 9706268</a:t>
            </a:r>
            <a:br>
              <a:rPr lang="ru-RU" sz="1800" b="0" dirty="0"/>
            </a:br>
            <a:br>
              <a:rPr lang="ru-RU" sz="1800" b="0" u="sng" dirty="0"/>
            </a:br>
            <a:br>
              <a:rPr lang="ru-RU" sz="1800" b="0" u="sng" dirty="0"/>
            </a:br>
            <a:endParaRPr lang="ru-RU" sz="1800" b="0" u="sng" dirty="0"/>
          </a:p>
        </p:txBody>
      </p:sp>
      <p:pic>
        <p:nvPicPr>
          <p:cNvPr id="49154" name="Picture 2" descr="http://qrcoder.ru/code/?https%3A%2F%2Fspassk.ryazan.gov.ru%2Factivities%2Finvestitsii%2F&amp;4&amp;0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/>
          <a:srcRect t="20" b="20"/>
          <a:stretch>
            <a:fillRect/>
          </a:stretch>
        </p:blipFill>
        <p:spPr bwMode="auto">
          <a:xfrm>
            <a:off x="7043057" y="1279070"/>
            <a:ext cx="3597468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573652"/>
      </p:ext>
    </p:extLst>
  </p:cSld>
  <p:clrMapOvr>
    <a:masterClrMapping/>
  </p:clrMapOvr>
</p:sld>
</file>

<file path=ppt/theme/theme1.xml><?xml version="1.0" encoding="utf-8"?>
<a:theme xmlns:a="http://schemas.openxmlformats.org/drawingml/2006/main" name="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554</Words>
  <Application>Microsoft Office PowerPoint</Application>
  <PresentationFormat>Широкоэкранный</PresentationFormat>
  <Paragraphs>161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Helvetica Neue</vt:lpstr>
      <vt:lpstr>КРРО</vt:lpstr>
      <vt:lpstr>1_КРРО</vt:lpstr>
      <vt:lpstr>Спасский муниципальный округ Рязанской области</vt:lpstr>
      <vt:lpstr> Общая характеристика  </vt:lpstr>
      <vt:lpstr>Ресурсная база</vt:lpstr>
      <vt:lpstr>Специализация района</vt:lpstr>
      <vt:lpstr>Тренды развития</vt:lpstr>
      <vt:lpstr>Презентация PowerPoint</vt:lpstr>
      <vt:lpstr>Объекты социальной инфраструктуры</vt:lpstr>
      <vt:lpstr>Достопримечательности</vt:lpstr>
      <vt:lpstr>Инфраструктура туризма:  места отдыха</vt:lpstr>
      <vt:lpstr>Свободные инвестиционные площадки</vt:lpstr>
      <vt:lpstr>  Юдина Татьяна Петровна Начальник управления по информационной политике, работе с инвестициями и торговлей администрации Спасского муниципального округа, инвестиционный уполномоченный  yudina.tp@ryazan.gov.ru +7(920) 9706268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муниципального образования</dc:title>
  <dc:creator>88</dc:creator>
  <cp:lastModifiedBy>Specialist</cp:lastModifiedBy>
  <cp:revision>272</cp:revision>
  <cp:lastPrinted>2024-11-19T14:43:06Z</cp:lastPrinted>
  <dcterms:created xsi:type="dcterms:W3CDTF">2024-09-21T11:38:38Z</dcterms:created>
  <dcterms:modified xsi:type="dcterms:W3CDTF">2026-02-09T12:44:55Z</dcterms:modified>
</cp:coreProperties>
</file>