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</p:sldMasterIdLst>
  <p:notesMasterIdLst>
    <p:notesMasterId r:id="rId15"/>
  </p:notesMasterIdLst>
  <p:handoutMasterIdLst>
    <p:handoutMasterId r:id="rId16"/>
  </p:handoutMasterIdLst>
  <p:sldIdLst>
    <p:sldId id="282" r:id="rId3"/>
    <p:sldId id="264" r:id="rId4"/>
    <p:sldId id="266" r:id="rId5"/>
    <p:sldId id="276" r:id="rId6"/>
    <p:sldId id="283" r:id="rId7"/>
    <p:sldId id="281" r:id="rId8"/>
    <p:sldId id="284" r:id="rId9"/>
    <p:sldId id="275" r:id="rId10"/>
    <p:sldId id="273" r:id="rId11"/>
    <p:sldId id="274" r:id="rId12"/>
    <p:sldId id="279" r:id="rId13"/>
    <p:sldId id="263" r:id="rId1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BFF"/>
    <a:srgbClr val="007685"/>
    <a:srgbClr val="616161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6457" autoAdjust="0"/>
  </p:normalViewPr>
  <p:slideViewPr>
    <p:cSldViewPr snapToGrid="0">
      <p:cViewPr varScale="1">
        <p:scale>
          <a:sx n="107" d="100"/>
          <a:sy n="107" d="100"/>
        </p:scale>
        <p:origin x="70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36A7A43-5B4E-F0AB-24F4-FF749625A3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C9BD94-EE42-7E5B-8BF4-F2456658C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F91D9-43A4-E048-B42A-483B428176B0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A153ED-4336-FD3A-9C07-5928DBB3B4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4843EE-CF09-CB09-41B7-9E38753F8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6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5D78-DBE1-904A-9E4C-256869F393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3322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5B314-15C6-2E46-A4D1-878BA3B351AD}" type="datetimeFigureOut">
              <a:rPr lang="ru-RU" smtClean="0"/>
              <a:pPr/>
              <a:t>31.03.2026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6A537-4ED4-EC43-B9D6-05E8223315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131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30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09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049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280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4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78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7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5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2128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9885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5263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1414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17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14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80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51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val="368837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804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val="3652168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571500"/>
            <a:ext cx="1160327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09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60669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3901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0643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50657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309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327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293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190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val="3308593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401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val="51955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350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8" r:id="rId7"/>
    <p:sldLayoutId id="2147483657" r:id="rId8"/>
    <p:sldLayoutId id="2147483654" r:id="rId9"/>
    <p:sldLayoutId id="2147483655" r:id="rId10"/>
    <p:sldLayoutId id="2147483659" r:id="rId11"/>
    <p:sldLayoutId id="2147483656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8496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emf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jpe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oskvina.nv@ryazan.gov.ru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F885F2-D5CF-042C-B19B-CA4505298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907486" cy="2269052"/>
          </a:xfrm>
        </p:spPr>
        <p:txBody>
          <a:bodyPr>
            <a:normAutofit/>
          </a:bodyPr>
          <a:lstStyle/>
          <a:p>
            <a:r>
              <a:rPr lang="ru-RU" dirty="0">
                <a:latin typeface="Helvetica Neue" panose="02000503000000020004" pitchFamily="2" charset="0"/>
              </a:rPr>
              <a:t>Рязанский </a:t>
            </a:r>
            <a:r>
              <a:rPr lang="ru-RU">
                <a:latin typeface="Helvetica Neue" panose="02000503000000020004" pitchFamily="2" charset="0"/>
              </a:rPr>
              <a:t>муниципальный округ </a:t>
            </a:r>
            <a:r>
              <a:rPr lang="ru-RU" dirty="0">
                <a:latin typeface="Helvetica Neue" panose="02000503000000020004" pitchFamily="2" charset="0"/>
              </a:rPr>
              <a:t>Рязанской области</a:t>
            </a:r>
            <a:endParaRPr lang="ru-RU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83AC442-0F5D-71FC-5C1D-4794D8ADE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/>
          <a:p>
            <a:r>
              <a:rPr lang="ru-RU" b="1" dirty="0"/>
              <a:t>ИНВЕСТИЦИОННЫЙ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386784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42" y="496381"/>
            <a:ext cx="10566032" cy="10594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Общая характеристика </a:t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3068" y="2055924"/>
            <a:ext cx="2543961" cy="896826"/>
          </a:xfrm>
          <a:prstGeom prst="roundRect">
            <a:avLst>
              <a:gd name="adj" fmla="val 18988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>
                <a:cs typeface="Times New Roman" pitchFamily="18" charset="0"/>
              </a:rPr>
              <a:t>2 171  кв. км</a:t>
            </a:r>
          </a:p>
          <a:p>
            <a:pPr algn="ctr"/>
            <a:r>
              <a:rPr lang="ru-RU" sz="1600" dirty="0">
                <a:cs typeface="Times New Roman" pitchFamily="18" charset="0"/>
              </a:rPr>
              <a:t>площадь района</a:t>
            </a:r>
          </a:p>
          <a:p>
            <a:pPr algn="ctr"/>
            <a:endParaRPr lang="ru-RU" sz="400" dirty="0">
              <a:cs typeface="Times New Roman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9159C77-6B82-9023-04D8-B64A924EC2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27594" y="4061346"/>
            <a:ext cx="4852488" cy="478109"/>
          </a:xfrm>
        </p:spPr>
        <p:txBody>
          <a:bodyPr/>
          <a:lstStyle/>
          <a:p>
            <a:pPr algn="ctr"/>
            <a:r>
              <a:rPr lang="ru-RU" b="1" dirty="0"/>
              <a:t>Транспортная доступность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52429" y="2057366"/>
            <a:ext cx="2473200" cy="896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cs typeface="Times New Roman" pitchFamily="18" charset="0"/>
              </a:rPr>
              <a:t>63 235 чел.</a:t>
            </a:r>
            <a:endParaRPr lang="ru-RU" sz="1600" b="1" dirty="0"/>
          </a:p>
          <a:p>
            <a:pPr algn="ctr"/>
            <a:r>
              <a:rPr lang="ru-RU" sz="1600" dirty="0">
                <a:cs typeface="Times New Roman" pitchFamily="18" charset="0"/>
              </a:rPr>
              <a:t>численность населения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683068" y="3028950"/>
            <a:ext cx="2565581" cy="9561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cs typeface="Times New Roman" pitchFamily="18" charset="0"/>
              </a:rPr>
              <a:t>178</a:t>
            </a:r>
          </a:p>
          <a:p>
            <a:pPr algn="ctr"/>
            <a:r>
              <a:rPr lang="ru-RU" sz="1600" b="1" dirty="0">
                <a:cs typeface="Times New Roman" pitchFamily="18" charset="0"/>
              </a:rPr>
              <a:t> </a:t>
            </a:r>
            <a:r>
              <a:rPr lang="ru-RU" sz="1600" dirty="0">
                <a:cs typeface="Times New Roman" pitchFamily="18" charset="0"/>
              </a:rPr>
              <a:t>населенных пунктов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6078" y="3029802"/>
            <a:ext cx="2459551" cy="95534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kern="0" dirty="0"/>
              <a:t>32 988 чел.</a:t>
            </a:r>
          </a:p>
          <a:p>
            <a:pPr algn="ctr"/>
            <a:r>
              <a:rPr lang="ru-RU" sz="1600" kern="0" dirty="0"/>
              <a:t>трудоспособное население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3068" y="4449040"/>
            <a:ext cx="2543961" cy="100922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r>
              <a:rPr lang="ru-RU" sz="1600" b="1" dirty="0"/>
              <a:t>     Автодорога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</a:t>
            </a: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М-5 «УРАЛ»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404040"/>
                </a:solidFill>
                <a:latin typeface="Arial" panose="020B0604020202020204"/>
              </a:rPr>
              <a:t>   </a:t>
            </a:r>
            <a:r>
              <a:rPr lang="ru-RU" sz="1200" dirty="0"/>
              <a:t>Р-132 «Золотое кольцо»</a:t>
            </a:r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0834" y="4456715"/>
            <a:ext cx="2402024" cy="100922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/>
            <a:endParaRPr lang="ru-RU" sz="1600" b="1" kern="0" dirty="0">
              <a:latin typeface="Arial" pitchFamily="34" charset="0"/>
            </a:endParaRPr>
          </a:p>
          <a:p>
            <a:pPr algn="ctr"/>
            <a:r>
              <a:rPr lang="ru-RU" sz="1600" b="1" kern="0" dirty="0">
                <a:latin typeface="Arial" pitchFamily="34" charset="0"/>
              </a:rPr>
              <a:t>Железная дорога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Москва – Рязань;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Кустаревка – Пенза; 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Москва – Рязань – Ряжск –    Мичуринск 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ctr"/>
            <a:endParaRPr lang="ru-RU" sz="1600" b="1" kern="0" dirty="0">
              <a:latin typeface="Arial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7" y="4006056"/>
            <a:ext cx="53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3068" y="5601200"/>
            <a:ext cx="2565581" cy="91439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404040"/>
                </a:solidFill>
                <a:latin typeface="Arial" panose="020B0604020202020204"/>
              </a:rPr>
              <a:t>В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одный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транспорт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судоходная река Ока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Москва – Рязань –  Касимов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ctr"/>
            <a:endParaRPr lang="ru-RU" sz="1600" b="1" dirty="0"/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079" y="5589903"/>
            <a:ext cx="2416780" cy="90075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Рязань-Москва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" dirty="0">
                <a:solidFill>
                  <a:srgbClr val="404040"/>
                </a:solidFill>
                <a:latin typeface="Arial"/>
              </a:rPr>
              <a:t>184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км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68E135-4B44-E045-71A1-3F4D67A6A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02" y="2055924"/>
            <a:ext cx="4942853" cy="417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9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Ресурсная база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5048" y="1128827"/>
            <a:ext cx="2427514" cy="637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Климат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1953" y="1128827"/>
            <a:ext cx="2665925" cy="682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Месторождения и проявления</a:t>
            </a:r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31613" y="1894116"/>
            <a:ext cx="2466000" cy="148045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kern="0" dirty="0"/>
              <a:t>Умеренно-континентальный</a:t>
            </a:r>
          </a:p>
          <a:p>
            <a:pPr algn="ctr"/>
            <a:r>
              <a:rPr lang="ru-RU" sz="1400" kern="0" dirty="0"/>
              <a:t>средняя температура</a:t>
            </a:r>
            <a:r>
              <a:rPr lang="en-US" sz="1400" kern="0" dirty="0"/>
              <a:t>:</a:t>
            </a:r>
          </a:p>
          <a:p>
            <a:pPr algn="ctr"/>
            <a:r>
              <a:rPr lang="ru-RU" sz="1400" kern="0" dirty="0"/>
              <a:t>в январе -11°С,</a:t>
            </a:r>
          </a:p>
          <a:p>
            <a:pPr algn="ctr"/>
            <a:r>
              <a:rPr lang="ru-RU" sz="1400" kern="0" dirty="0"/>
              <a:t>в июле +20°С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974995" y="1948541"/>
            <a:ext cx="2572883" cy="1480459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Месторождения песка, глины, бурого угля, фосфоритов, торфа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45047" y="3564727"/>
            <a:ext cx="2426400" cy="574388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Леса и Почвы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974994" y="3564727"/>
            <a:ext cx="2572883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Земли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53305" y="4408713"/>
            <a:ext cx="2418142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Леса хвойных и широколиственных пород</a:t>
            </a:r>
            <a:endParaRPr lang="en-US" sz="1400" dirty="0"/>
          </a:p>
          <a:p>
            <a:pPr algn="ctr"/>
            <a:r>
              <a:rPr lang="ru-RU" sz="1400" dirty="0"/>
              <a:t>Почвы – серые лесные, пойменные, торфяно-глеевые, дерново-подзолистые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974995" y="4394292"/>
            <a:ext cx="2572884" cy="2389685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Общая площадь –</a:t>
            </a:r>
          </a:p>
          <a:p>
            <a:pPr algn="ctr"/>
            <a:r>
              <a:rPr lang="ru-RU" sz="1400" dirty="0"/>
              <a:t>217,1 тыс. га</a:t>
            </a:r>
          </a:p>
          <a:p>
            <a:pPr algn="ctr"/>
            <a:r>
              <a:rPr lang="ru-RU" sz="1300" dirty="0"/>
              <a:t>Земли с/х назначения –</a:t>
            </a:r>
          </a:p>
          <a:p>
            <a:pPr algn="ctr"/>
            <a:r>
              <a:rPr lang="ru-RU" sz="1300" dirty="0"/>
              <a:t>120,2 </a:t>
            </a:r>
            <a:r>
              <a:rPr lang="ru-RU" sz="1300" dirty="0" err="1"/>
              <a:t>тыс.га</a:t>
            </a:r>
            <a:endParaRPr lang="ru-RU" sz="1300" dirty="0"/>
          </a:p>
          <a:p>
            <a:pPr algn="ctr"/>
            <a:r>
              <a:rPr lang="ru-RU" sz="1300" dirty="0"/>
              <a:t>Земли промышленности-11,0 тыс.га</a:t>
            </a:r>
          </a:p>
          <a:p>
            <a:pPr algn="ctr"/>
            <a:r>
              <a:rPr lang="ru-RU" sz="1300" dirty="0"/>
              <a:t>Земли лесного фонда- </a:t>
            </a:r>
          </a:p>
          <a:p>
            <a:pPr algn="ctr"/>
            <a:r>
              <a:rPr lang="ru-RU" sz="1300" dirty="0"/>
              <a:t>57,7 тыс. га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34369" y="4408713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/>
          </a:p>
          <a:p>
            <a:pPr algn="ctr"/>
            <a:r>
              <a:rPr lang="ru-RU" sz="1400" dirty="0"/>
              <a:t>5</a:t>
            </a:r>
            <a:r>
              <a:rPr lang="en-US" sz="1400" dirty="0"/>
              <a:t>,</a:t>
            </a:r>
            <a:r>
              <a:rPr lang="ru-RU" sz="1400" dirty="0"/>
              <a:t>07 руб./кВтч – село</a:t>
            </a:r>
          </a:p>
          <a:p>
            <a:pPr algn="ctr"/>
            <a:r>
              <a:rPr lang="ru-RU" sz="1400" dirty="0"/>
              <a:t>  7,13 руб./кВтч – город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58908" y="1140499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Электроэнергия</a:t>
            </a:r>
          </a:p>
        </p:txBody>
      </p:sp>
      <p:sp>
        <p:nvSpPr>
          <p:cNvPr id="30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29969" y="1129575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Водоснабжение</a:t>
            </a:r>
          </a:p>
        </p:txBody>
      </p:sp>
      <p:sp>
        <p:nvSpPr>
          <p:cNvPr id="31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9569" y="3572614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Тарифы</a:t>
            </a:r>
          </a:p>
        </p:txBody>
      </p:sp>
      <p:sp>
        <p:nvSpPr>
          <p:cNvPr id="3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48769" y="3572614"/>
            <a:ext cx="24372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Тарифы</a:t>
            </a:r>
          </a:p>
        </p:txBody>
      </p:sp>
      <p:sp>
        <p:nvSpPr>
          <p:cNvPr id="33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34369" y="1926771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Подстанции</a:t>
            </a:r>
          </a:p>
          <a:p>
            <a:pPr algn="ctr"/>
            <a:r>
              <a:rPr lang="ru-RU" sz="1400" dirty="0"/>
              <a:t>ТП6(10) </a:t>
            </a:r>
            <a:r>
              <a:rPr lang="ru-RU" sz="1400" dirty="0" err="1"/>
              <a:t>кВ</a:t>
            </a:r>
            <a:r>
              <a:rPr lang="ru-RU" sz="1400" dirty="0"/>
              <a:t> – 559</a:t>
            </a:r>
          </a:p>
          <a:p>
            <a:pPr algn="ctr"/>
            <a:r>
              <a:rPr lang="ru-RU" sz="1400" dirty="0"/>
              <a:t>ПС35-110кВ – 1</a:t>
            </a:r>
          </a:p>
          <a:p>
            <a:pPr algn="ctr"/>
            <a:endParaRPr lang="ru-RU" sz="1400" dirty="0"/>
          </a:p>
        </p:txBody>
      </p:sp>
      <p:sp>
        <p:nvSpPr>
          <p:cNvPr id="34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29969" y="1908536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139 артезианских скважин</a:t>
            </a:r>
          </a:p>
          <a:p>
            <a:pPr algn="ctr"/>
            <a:r>
              <a:rPr lang="ru-RU" sz="1400" dirty="0"/>
              <a:t>Мощность  2 станций водоподготовки</a:t>
            </a:r>
          </a:p>
          <a:p>
            <a:pPr algn="ctr"/>
            <a:r>
              <a:rPr lang="ru-RU" sz="1400" dirty="0"/>
              <a:t>792 м3/сутки</a:t>
            </a:r>
          </a:p>
        </p:txBody>
      </p:sp>
      <p:sp>
        <p:nvSpPr>
          <p:cNvPr id="35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9569" y="4394292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/>
          </a:p>
          <a:p>
            <a:pPr algn="ctr"/>
            <a:endParaRPr lang="ru-RU" sz="1400" b="1" dirty="0"/>
          </a:p>
          <a:p>
            <a:pPr algn="ctr"/>
            <a:r>
              <a:rPr lang="ru-RU" sz="1400"/>
              <a:t>38,27- </a:t>
            </a:r>
            <a:r>
              <a:rPr lang="ru-RU" sz="1400" dirty="0"/>
              <a:t>52,24 руб./</a:t>
            </a:r>
            <a:r>
              <a:rPr lang="ru-RU" sz="1400" dirty="0" err="1"/>
              <a:t>куб.м</a:t>
            </a:r>
            <a:endParaRPr lang="ru-RU" sz="1400" dirty="0"/>
          </a:p>
          <a:p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9034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2703223" y="777567"/>
            <a:ext cx="5250478" cy="3584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Промышленность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285827" y="3615585"/>
            <a:ext cx="2341922" cy="3305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/>
              <a:t>ООО «ФОРТ»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3086140" y="3615585"/>
            <a:ext cx="2286472" cy="3305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dirty="0"/>
              <a:t>ЗАО «</a:t>
            </a:r>
            <a:r>
              <a:rPr lang="ru-RU" sz="1400" dirty="0" err="1"/>
              <a:t>Жилпромсервис</a:t>
            </a:r>
            <a:r>
              <a:rPr lang="ru-RU" sz="1400" dirty="0"/>
              <a:t>»</a:t>
            </a:r>
          </a:p>
        </p:txBody>
      </p:sp>
      <p:sp>
        <p:nvSpPr>
          <p:cNvPr id="17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285822" y="6310980"/>
            <a:ext cx="2163557" cy="3075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1400" dirty="0"/>
              <a:t>ПК «Стрим»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5753865" y="3615585"/>
            <a:ext cx="2151229" cy="3135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dirty="0"/>
              <a:t>ООО НПО «</a:t>
            </a:r>
            <a:r>
              <a:rPr lang="ru-RU" sz="1400" dirty="0" err="1"/>
              <a:t>Ризур</a:t>
            </a:r>
            <a:r>
              <a:rPr lang="ru-RU" sz="1400" dirty="0"/>
              <a:t>»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363493" y="3615586"/>
            <a:ext cx="2240018" cy="3305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/>
              <a:t>ООО «</a:t>
            </a:r>
            <a:r>
              <a:rPr lang="ru-RU" sz="1400" dirty="0" err="1"/>
              <a:t>Листерра</a:t>
            </a:r>
            <a:r>
              <a:rPr lang="ru-RU" sz="1400" dirty="0"/>
              <a:t>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DC2DB5-C8AB-379F-E962-993021024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55" y="1937500"/>
            <a:ext cx="2196920" cy="149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AE3675-3AF4-EBF2-B8EB-ED61C42BF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660" y="1934348"/>
            <a:ext cx="2193587" cy="1494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709185-7E23-8F59-70BD-BFD0BC3AC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889" y="1934348"/>
            <a:ext cx="2151229" cy="1477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09CB48-761D-2109-56B6-AEE401D77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3866" y="1936716"/>
            <a:ext cx="2151229" cy="1477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20584D-58C6-2C12-22DA-950C2DC97B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51" y="4692604"/>
            <a:ext cx="2044162" cy="1481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AD968EC-7302-A2DE-3196-5CBAE0E2EC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96" y="4713145"/>
            <a:ext cx="2581090" cy="1460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356B3512-C517-3CF3-BE67-8FA624D608EC}"/>
              </a:ext>
            </a:extLst>
          </p:cNvPr>
          <p:cNvSpPr/>
          <p:nvPr/>
        </p:nvSpPr>
        <p:spPr>
          <a:xfrm>
            <a:off x="5372612" y="6310979"/>
            <a:ext cx="2638292" cy="3075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ЗАО «</a:t>
            </a:r>
            <a:r>
              <a:rPr lang="ru-RU" sz="1400" dirty="0" err="1">
                <a:solidFill>
                  <a:schemeClr val="tx1"/>
                </a:solidFill>
              </a:rPr>
              <a:t>Рязвентплюс</a:t>
            </a:r>
            <a:r>
              <a:rPr lang="ru-RU" sz="1400" dirty="0">
                <a:solidFill>
                  <a:schemeClr val="tx1"/>
                </a:solidFill>
              </a:rPr>
              <a:t>»</a:t>
            </a:r>
            <a:r>
              <a:rPr lang="ru-RU" dirty="0"/>
              <a:t>«</a:t>
            </a: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8C1690E7-D265-D4DC-F075-B3BE748325E2}"/>
              </a:ext>
            </a:extLst>
          </p:cNvPr>
          <p:cNvSpPr txBox="1">
            <a:spLocks/>
          </p:cNvSpPr>
          <p:nvPr/>
        </p:nvSpPr>
        <p:spPr>
          <a:xfrm>
            <a:off x="154230" y="160596"/>
            <a:ext cx="10664532" cy="5195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/>
              <a:t>Специализация района</a:t>
            </a:r>
            <a:endParaRPr lang="ru-RU" sz="3600" dirty="0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727E4035-E82B-74D0-A799-6F6D162660C8}"/>
              </a:ext>
            </a:extLst>
          </p:cNvPr>
          <p:cNvSpPr/>
          <p:nvPr/>
        </p:nvSpPr>
        <p:spPr>
          <a:xfrm>
            <a:off x="372351" y="1240164"/>
            <a:ext cx="2255399" cy="5195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Фармацевтическая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FB87347A-D834-32F6-7DC1-47F869BED365}"/>
              </a:ext>
            </a:extLst>
          </p:cNvPr>
          <p:cNvSpPr/>
          <p:nvPr/>
        </p:nvSpPr>
        <p:spPr>
          <a:xfrm>
            <a:off x="3086152" y="1240164"/>
            <a:ext cx="2286471" cy="5195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Мебельная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4E2247C7-22E0-3BA4-B240-BC500FBAF298}"/>
              </a:ext>
            </a:extLst>
          </p:cNvPr>
          <p:cNvSpPr/>
          <p:nvPr/>
        </p:nvSpPr>
        <p:spPr>
          <a:xfrm>
            <a:off x="5753866" y="1240165"/>
            <a:ext cx="2151229" cy="5195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Машиностроительная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CE52A3F2-A1C8-106A-36C3-5183738C1FF0}"/>
              </a:ext>
            </a:extLst>
          </p:cNvPr>
          <p:cNvSpPr/>
          <p:nvPr/>
        </p:nvSpPr>
        <p:spPr>
          <a:xfrm>
            <a:off x="8363496" y="1240165"/>
            <a:ext cx="2240016" cy="5195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Химическая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B7571EA3-7373-E093-6D53-016D9B6E68F7}"/>
              </a:ext>
            </a:extLst>
          </p:cNvPr>
          <p:cNvSpPr/>
          <p:nvPr/>
        </p:nvSpPr>
        <p:spPr>
          <a:xfrm>
            <a:off x="285828" y="4068959"/>
            <a:ext cx="4903066" cy="4433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0" i="0" dirty="0">
                <a:solidFill>
                  <a:srgbClr val="333333"/>
                </a:solidFill>
                <a:effectLst/>
              </a:rPr>
              <a:t>Производство строительных материалов</a:t>
            </a:r>
            <a:endParaRPr lang="ru-RU" sz="14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8E3B4AFE-678E-0CEF-E196-30CA03C07D96}"/>
              </a:ext>
            </a:extLst>
          </p:cNvPr>
          <p:cNvSpPr/>
          <p:nvPr/>
        </p:nvSpPr>
        <p:spPr>
          <a:xfrm>
            <a:off x="5294247" y="4068960"/>
            <a:ext cx="2941022" cy="4671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Производство вентиляционного оборудования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5E883E3-9706-A2DB-DD9D-32906D81FC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8596" y="4672064"/>
            <a:ext cx="2331933" cy="1522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8" name="Текст 3">
            <a:extLst>
              <a:ext uri="{FF2B5EF4-FFF2-40B4-BE49-F238E27FC236}">
                <a16:creationId xmlns:a16="http://schemas.microsoft.com/office/drawing/2014/main" id="{F3364E80-42CD-14C0-836D-A46F8AD07617}"/>
              </a:ext>
            </a:extLst>
          </p:cNvPr>
          <p:cNvSpPr txBox="1">
            <a:spLocks/>
          </p:cNvSpPr>
          <p:nvPr/>
        </p:nvSpPr>
        <p:spPr>
          <a:xfrm flipH="1">
            <a:off x="2703223" y="6310979"/>
            <a:ext cx="2485671" cy="3075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ООО ПСК «</a:t>
            </a:r>
            <a:r>
              <a:rPr lang="ru-RU" sz="1400" dirty="0" err="1"/>
              <a:t>Техномонолит</a:t>
            </a:r>
            <a:r>
              <a:rPr lang="ru-RU" sz="1400" dirty="0"/>
              <a:t>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E352ED-D47A-5D6D-ECD9-2AEE5E9AC8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0623" y="4692604"/>
            <a:ext cx="2262888" cy="1481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53D1673-581F-0271-4B71-103EBA5FE4B8}"/>
              </a:ext>
            </a:extLst>
          </p:cNvPr>
          <p:cNvSpPr/>
          <p:nvPr/>
        </p:nvSpPr>
        <p:spPr>
          <a:xfrm>
            <a:off x="8273143" y="6347614"/>
            <a:ext cx="2331934" cy="270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ООО «</a:t>
            </a:r>
            <a:r>
              <a:rPr lang="ru-RU" sz="1400" dirty="0" err="1">
                <a:solidFill>
                  <a:schemeClr val="tx1"/>
                </a:solidFill>
              </a:rPr>
              <a:t>Абикор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бинцель</a:t>
            </a:r>
            <a:r>
              <a:rPr lang="ru-RU" sz="1400" dirty="0">
                <a:solidFill>
                  <a:schemeClr val="tx1"/>
                </a:solidFill>
              </a:rPr>
              <a:t>»</a:t>
            </a:r>
            <a:r>
              <a:rPr lang="ru-RU" dirty="0"/>
              <a:t>«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09A3943-0317-7A8F-A3C7-34CBDE98002D}"/>
              </a:ext>
            </a:extLst>
          </p:cNvPr>
          <p:cNvSpPr/>
          <p:nvPr/>
        </p:nvSpPr>
        <p:spPr>
          <a:xfrm>
            <a:off x="8340622" y="4068961"/>
            <a:ext cx="2262889" cy="4433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Электротехническая</a:t>
            </a:r>
          </a:p>
        </p:txBody>
      </p:sp>
    </p:spTree>
    <p:extLst>
      <p:ext uri="{BB962C8B-B14F-4D97-AF65-F5344CB8AC3E}">
        <p14:creationId xmlns:p14="http://schemas.microsoft.com/office/powerpoint/2010/main" val="302710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0AAE968-195F-18A9-5ED1-06DE74F6EB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900" y="377826"/>
            <a:ext cx="10356850" cy="9720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/>
              <a:t>Специализация района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86359D-1A9B-CAA7-98BB-203CA7386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99" y="1957964"/>
            <a:ext cx="2369095" cy="1745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834F63-BD46-8C26-FFA9-8A27D0AE3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788" y="1957964"/>
            <a:ext cx="2369095" cy="1745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8EC49C4-D237-09F1-B4C7-5BFE05DCA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757" y="1957964"/>
            <a:ext cx="2342180" cy="1745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816249-1F9B-64EB-3D3F-80634A69F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1812" y="1957965"/>
            <a:ext cx="2342180" cy="1745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B41BD75-F486-3CF4-601C-96438E85196B}"/>
              </a:ext>
            </a:extLst>
          </p:cNvPr>
          <p:cNvSpPr/>
          <p:nvPr/>
        </p:nvSpPr>
        <p:spPr>
          <a:xfrm>
            <a:off x="469899" y="3876574"/>
            <a:ext cx="2369095" cy="2801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ООО «Авангард»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47DCA8D-C71A-6460-231C-0611FE97CA2B}"/>
              </a:ext>
            </a:extLst>
          </p:cNvPr>
          <p:cNvSpPr/>
          <p:nvPr/>
        </p:nvSpPr>
        <p:spPr>
          <a:xfrm>
            <a:off x="3104623" y="3876574"/>
            <a:ext cx="2369095" cy="2801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АО «Павловское»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A3F97E6-DE07-ACE0-A6F8-E41DE739234A}"/>
              </a:ext>
            </a:extLst>
          </p:cNvPr>
          <p:cNvSpPr/>
          <p:nvPr/>
        </p:nvSpPr>
        <p:spPr>
          <a:xfrm>
            <a:off x="5772758" y="3876574"/>
            <a:ext cx="2369094" cy="2801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АО «Окское»</a:t>
            </a:r>
            <a:r>
              <a:rPr lang="ru-RU" dirty="0"/>
              <a:t>»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9CAB453-7FA8-9FF0-8521-16274CE99CFC}"/>
              </a:ext>
            </a:extLst>
          </p:cNvPr>
          <p:cNvSpPr/>
          <p:nvPr/>
        </p:nvSpPr>
        <p:spPr>
          <a:xfrm>
            <a:off x="8411811" y="3876574"/>
            <a:ext cx="2369095" cy="4354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АО «Рязанский свинокомплекс»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AC789C6-4AB7-893C-8F1E-9BD84315D16E}"/>
              </a:ext>
            </a:extLst>
          </p:cNvPr>
          <p:cNvSpPr/>
          <p:nvPr/>
        </p:nvSpPr>
        <p:spPr>
          <a:xfrm>
            <a:off x="1550651" y="1432561"/>
            <a:ext cx="7871496" cy="3526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Сельское хозяйство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864A2DF-F579-1584-0A6A-46C39E1C83DC}"/>
              </a:ext>
            </a:extLst>
          </p:cNvPr>
          <p:cNvSpPr/>
          <p:nvPr/>
        </p:nvSpPr>
        <p:spPr>
          <a:xfrm>
            <a:off x="1550651" y="4401102"/>
            <a:ext cx="7871496" cy="2801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Индивидуальное жилищное строительство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FCED52-150F-474C-91E0-0750FCCCD0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899" y="4928591"/>
            <a:ext cx="2367969" cy="1712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170333-55FB-B11E-BA0A-DA15553F37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8430" y="4928591"/>
            <a:ext cx="2367969" cy="1712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E75318-6FF7-FB05-EB75-72384163E6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5831" y="4939105"/>
            <a:ext cx="2355288" cy="1712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CD01046-575D-F88E-C04C-E23A164D6D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4362" y="4925629"/>
            <a:ext cx="2229630" cy="1712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3523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77826"/>
            <a:ext cx="10445174" cy="8304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Тренды развития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7587891" y="4171739"/>
            <a:ext cx="2993020" cy="17772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500" b="1" dirty="0"/>
              <a:t>Туризм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ru-RU" sz="1400" dirty="0"/>
              <a:t>тропа Паустовского;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ru-RU" sz="1400" dirty="0"/>
              <a:t>тропа белого аиста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endParaRPr lang="ru-RU" sz="1400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/>
          </p:nvPr>
        </p:nvSpPr>
        <p:spPr>
          <a:xfrm>
            <a:off x="8652680" y="2415653"/>
            <a:ext cx="1856095" cy="805219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7E62C7-692E-164E-5E77-D9D0F29DB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890" y="1467631"/>
            <a:ext cx="2993021" cy="2486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Текст 3">
            <a:extLst>
              <a:ext uri="{FF2B5EF4-FFF2-40B4-BE49-F238E27FC236}">
                <a16:creationId xmlns:a16="http://schemas.microsoft.com/office/drawing/2014/main" id="{4166413D-3FAD-5384-2AAB-BFA1FE5C20C5}"/>
              </a:ext>
            </a:extLst>
          </p:cNvPr>
          <p:cNvSpPr txBox="1">
            <a:spLocks/>
          </p:cNvSpPr>
          <p:nvPr/>
        </p:nvSpPr>
        <p:spPr>
          <a:xfrm>
            <a:off x="4004658" y="4210139"/>
            <a:ext cx="3149090" cy="17388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/>
              <a:t>Событийный туризм</a:t>
            </a:r>
            <a:r>
              <a:rPr lang="en-US" sz="1500" b="1" dirty="0"/>
              <a:t>:</a:t>
            </a:r>
            <a:endParaRPr lang="ru-RU" sz="1500" b="1" dirty="0"/>
          </a:p>
          <a:p>
            <a:pPr algn="ctr">
              <a:lnSpc>
                <a:spcPct val="150000"/>
              </a:lnSpc>
            </a:pPr>
            <a:r>
              <a:rPr lang="ru-RU" sz="1400" dirty="0"/>
              <a:t>- Фестиваль грибов</a:t>
            </a:r>
          </a:p>
          <a:p>
            <a:pPr marL="285750" indent="-285750" algn="ctr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ru-RU" sz="1400" dirty="0"/>
              <a:t>День любви и верности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ru-RU" sz="1400" dirty="0"/>
              <a:t>в с. Ласково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36C2F1FE-1A93-D847-56B9-40D1514DC04D}"/>
              </a:ext>
            </a:extLst>
          </p:cNvPr>
          <p:cNvSpPr txBox="1">
            <a:spLocks/>
          </p:cNvSpPr>
          <p:nvPr/>
        </p:nvSpPr>
        <p:spPr>
          <a:xfrm>
            <a:off x="421426" y="4234187"/>
            <a:ext cx="3149090" cy="17147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/>
              <a:t> Водный туризм</a:t>
            </a:r>
            <a:r>
              <a:rPr lang="en-US" sz="1500" b="1" dirty="0"/>
              <a:t>:</a:t>
            </a:r>
            <a:endParaRPr lang="ru-RU" sz="1500" b="1" dirty="0"/>
          </a:p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ea typeface="+mn-ea"/>
                <a:cs typeface="+mn-cs"/>
              </a:rPr>
              <a:t>создание новых предприятий по организации  семейного отдыха</a:t>
            </a:r>
          </a:p>
          <a:p>
            <a:pPr algn="ctr"/>
            <a:endParaRPr lang="ru-RU" sz="1500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D349C57-DC30-65E1-A771-6A488A4D8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26" y="1487276"/>
            <a:ext cx="3149090" cy="2447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4BCCFD-DBE9-8599-5AF0-82B5C14770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04658" y="1477873"/>
            <a:ext cx="3149090" cy="2486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26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3BC40D9-4985-995E-514A-0276C795E82B}"/>
              </a:ext>
            </a:extLst>
          </p:cNvPr>
          <p:cNvSpPr/>
          <p:nvPr/>
        </p:nvSpPr>
        <p:spPr>
          <a:xfrm>
            <a:off x="347979" y="533400"/>
            <a:ext cx="10276478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Социальная инфраструктура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261F96E-3FE6-610C-4827-A5ABD82EA5A5}"/>
              </a:ext>
            </a:extLst>
          </p:cNvPr>
          <p:cNvSpPr/>
          <p:nvPr/>
        </p:nvSpPr>
        <p:spPr>
          <a:xfrm>
            <a:off x="347979" y="1645922"/>
            <a:ext cx="2194920" cy="6183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ОБРАЗОВАНИЕ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FF8F123-E325-1DB7-B958-6ED64F533E87}"/>
              </a:ext>
            </a:extLst>
          </p:cNvPr>
          <p:cNvSpPr/>
          <p:nvPr/>
        </p:nvSpPr>
        <p:spPr>
          <a:xfrm>
            <a:off x="2821571" y="1645921"/>
            <a:ext cx="2455821" cy="6183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ЗДРАВОХРАНЕНИЕ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EA11CE2-B080-0318-1190-CE0E3676536B}"/>
              </a:ext>
            </a:extLst>
          </p:cNvPr>
          <p:cNvSpPr/>
          <p:nvPr/>
        </p:nvSpPr>
        <p:spPr>
          <a:xfrm>
            <a:off x="5556064" y="1645922"/>
            <a:ext cx="2455821" cy="5312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СПОРТ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9F531A0-C3AA-E514-0DA7-C6BB3BC2B8EF}"/>
              </a:ext>
            </a:extLst>
          </p:cNvPr>
          <p:cNvSpPr/>
          <p:nvPr/>
        </p:nvSpPr>
        <p:spPr>
          <a:xfrm>
            <a:off x="8290557" y="1645922"/>
            <a:ext cx="2333899" cy="5312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КУЛЬТУРА И ИСКУССТВО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52CEAB6-8076-DB0B-E66D-A8C52CBB2294}"/>
              </a:ext>
            </a:extLst>
          </p:cNvPr>
          <p:cNvSpPr/>
          <p:nvPr/>
        </p:nvSpPr>
        <p:spPr>
          <a:xfrm>
            <a:off x="347978" y="2417732"/>
            <a:ext cx="2176865" cy="9104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spc="70" dirty="0">
                <a:solidFill>
                  <a:srgbClr val="404040"/>
                </a:solidFill>
                <a:latin typeface="Arial"/>
              </a:rPr>
              <a:t>16</a:t>
            </a:r>
            <a:r>
              <a:rPr kumimoji="0" lang="ru-RU" sz="1300" b="1" i="0" u="none" strike="noStrike" kern="1200" cap="none" spc="7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учреждений дошкольного образования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>
                <a:solidFill>
                  <a:srgbClr val="404040"/>
                </a:solidFill>
                <a:latin typeface="Arial"/>
              </a:rPr>
              <a:t>2178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воспитанников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598F9F2-06AD-6812-5B13-58D17BFAB2F8}"/>
              </a:ext>
            </a:extLst>
          </p:cNvPr>
          <p:cNvSpPr/>
          <p:nvPr/>
        </p:nvSpPr>
        <p:spPr>
          <a:xfrm>
            <a:off x="1714579" y="5178161"/>
            <a:ext cx="575775" cy="610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E752C97A-C8E5-8A62-1642-2C28E1B30B69}"/>
              </a:ext>
            </a:extLst>
          </p:cNvPr>
          <p:cNvSpPr/>
          <p:nvPr/>
        </p:nvSpPr>
        <p:spPr>
          <a:xfrm>
            <a:off x="2821570" y="2413750"/>
            <a:ext cx="2455821" cy="9104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п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оликлиника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 350 посещений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F78A8DDE-785A-9133-E607-2E148305AEF5}"/>
              </a:ext>
            </a:extLst>
          </p:cNvPr>
          <p:cNvSpPr/>
          <p:nvPr/>
        </p:nvSpPr>
        <p:spPr>
          <a:xfrm>
            <a:off x="5574115" y="2413750"/>
            <a:ext cx="2437767" cy="8658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детско-юношеская спортивная школа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85814F91-FBE0-FB39-5368-41018B0EBD8B}"/>
              </a:ext>
            </a:extLst>
          </p:cNvPr>
          <p:cNvSpPr/>
          <p:nvPr/>
        </p:nvSpPr>
        <p:spPr>
          <a:xfrm>
            <a:off x="8290557" y="2413750"/>
            <a:ext cx="2333898" cy="8658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2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музея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2A05DC3-5136-A8B2-789E-51C05B934FC7}"/>
              </a:ext>
            </a:extLst>
          </p:cNvPr>
          <p:cNvSpPr/>
          <p:nvPr/>
        </p:nvSpPr>
        <p:spPr>
          <a:xfrm>
            <a:off x="347975" y="3481653"/>
            <a:ext cx="2176865" cy="9104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2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учреждения дополнительного образования 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2803 воспитанника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18DF4E3-D783-62AA-BC02-5AAD723C778E}"/>
              </a:ext>
            </a:extLst>
          </p:cNvPr>
          <p:cNvSpPr/>
          <p:nvPr/>
        </p:nvSpPr>
        <p:spPr>
          <a:xfrm>
            <a:off x="347975" y="4545575"/>
            <a:ext cx="2176865" cy="9104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31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учреждения общего школьного образования 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6601 учащийся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CC93771-224F-801B-58BB-697EC0F840A2}"/>
              </a:ext>
            </a:extLst>
          </p:cNvPr>
          <p:cNvSpPr/>
          <p:nvPr/>
        </p:nvSpPr>
        <p:spPr>
          <a:xfrm>
            <a:off x="347975" y="5609495"/>
            <a:ext cx="2176865" cy="913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учреждение профессионального образования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1200 учащихся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21B87AF-A63C-49BB-20A2-EEF136370665}"/>
              </a:ext>
            </a:extLst>
          </p:cNvPr>
          <p:cNvSpPr/>
          <p:nvPr/>
        </p:nvSpPr>
        <p:spPr>
          <a:xfrm>
            <a:off x="2821567" y="3481653"/>
            <a:ext cx="2455821" cy="9104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с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тационар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на 90 коек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9844B79-75F5-CF37-20AC-D1BF92CF26FF}"/>
              </a:ext>
            </a:extLst>
          </p:cNvPr>
          <p:cNvSpPr/>
          <p:nvPr/>
        </p:nvSpPr>
        <p:spPr>
          <a:xfrm>
            <a:off x="2821569" y="4549555"/>
            <a:ext cx="2455820" cy="9064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32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фельдшерско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–акушерских пункта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F15C99E-50F4-E82C-A3ED-C57CDFBAD9E9}"/>
              </a:ext>
            </a:extLst>
          </p:cNvPr>
          <p:cNvSpPr/>
          <p:nvPr/>
        </p:nvSpPr>
        <p:spPr>
          <a:xfrm>
            <a:off x="2821567" y="5609494"/>
            <a:ext cx="2455821" cy="9104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амбулаторно-поликлинических учреждений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29F844F-E96F-77BE-E2E6-A52A08B7E076}"/>
              </a:ext>
            </a:extLst>
          </p:cNvPr>
          <p:cNvSpPr/>
          <p:nvPr/>
        </p:nvSpPr>
        <p:spPr>
          <a:xfrm>
            <a:off x="5574116" y="3478847"/>
            <a:ext cx="2437767" cy="913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32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спортзала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4E32692-8507-6355-563F-900B5506A8A7}"/>
              </a:ext>
            </a:extLst>
          </p:cNvPr>
          <p:cNvSpPr/>
          <p:nvPr/>
        </p:nvSpPr>
        <p:spPr>
          <a:xfrm>
            <a:off x="5592168" y="4545575"/>
            <a:ext cx="2437767" cy="9365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117 плоскостных сооружений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724A44E-EB07-8D51-3F1C-275BD4BA249A}"/>
              </a:ext>
            </a:extLst>
          </p:cNvPr>
          <p:cNvSpPr/>
          <p:nvPr/>
        </p:nvSpPr>
        <p:spPr>
          <a:xfrm>
            <a:off x="5574115" y="5606687"/>
            <a:ext cx="2437767" cy="913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1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лыжная база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FCFABEA-0FEF-92B9-1CFA-8D4A140020BD}"/>
              </a:ext>
            </a:extLst>
          </p:cNvPr>
          <p:cNvSpPr/>
          <p:nvPr/>
        </p:nvSpPr>
        <p:spPr>
          <a:xfrm>
            <a:off x="8290557" y="3478847"/>
            <a:ext cx="2333898" cy="8658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</a:t>
            </a:r>
            <a:r>
              <a:rPr lang="ru-RU" sz="1300" b="1" dirty="0">
                <a:solidFill>
                  <a:srgbClr val="404040"/>
                </a:solidFill>
                <a:latin typeface="Arial"/>
              </a:rPr>
              <a:t>д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етских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школы искусств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1F9CC018-461B-8A8E-6D71-3A547B8B473A}"/>
              </a:ext>
            </a:extLst>
          </p:cNvPr>
          <p:cNvSpPr/>
          <p:nvPr/>
        </p:nvSpPr>
        <p:spPr>
          <a:xfrm>
            <a:off x="8290557" y="4545575"/>
            <a:ext cx="2333898" cy="9104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40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библиотек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B002B9A7-D1FB-9C86-6507-6642D4AB1021}"/>
              </a:ext>
            </a:extLst>
          </p:cNvPr>
          <p:cNvSpPr/>
          <p:nvPr/>
        </p:nvSpPr>
        <p:spPr>
          <a:xfrm>
            <a:off x="8290554" y="5606685"/>
            <a:ext cx="2333901" cy="8658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rgbClr val="404040"/>
                </a:solidFill>
                <a:latin typeface="Arial"/>
              </a:rPr>
              <a:t>30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клубных учреждений</a:t>
            </a:r>
          </a:p>
        </p:txBody>
      </p:sp>
    </p:spTree>
    <p:extLst>
      <p:ext uri="{BB962C8B-B14F-4D97-AF65-F5344CB8AC3E}">
        <p14:creationId xmlns:p14="http://schemas.microsoft.com/office/powerpoint/2010/main" val="290385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80997B2-E538-AE26-5E5E-08FF0B46E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04" y="1540642"/>
            <a:ext cx="2780823" cy="1673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2B20114-CF1D-D3BB-CCD3-875C0A585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804" y="4204173"/>
            <a:ext cx="2774501" cy="1673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851" y="254490"/>
            <a:ext cx="10356273" cy="10699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Объекты социальной инфраструктуры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4D610FF-83A9-44F2-F09B-A9F655CCA2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0191"/>
          <a:stretch/>
        </p:blipFill>
        <p:spPr>
          <a:xfrm>
            <a:off x="4103233" y="1540642"/>
            <a:ext cx="2780822" cy="1673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591494" y="3384307"/>
            <a:ext cx="2839080" cy="3693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Ровновский дом культуры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623783" y="5998741"/>
            <a:ext cx="2806791" cy="3693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Рязанская средняя школа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027443" y="6029903"/>
            <a:ext cx="2926079" cy="3693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Рязанская районная больница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120646" y="3355329"/>
            <a:ext cx="2774500" cy="3983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Турлатовская средняя школа</a:t>
            </a:r>
          </a:p>
        </p:txBody>
      </p:sp>
      <p:sp>
        <p:nvSpPr>
          <p:cNvPr id="3" name="Текст 3">
            <a:extLst>
              <a:ext uri="{FF2B5EF4-FFF2-40B4-BE49-F238E27FC236}">
                <a16:creationId xmlns:a16="http://schemas.microsoft.com/office/drawing/2014/main" id="{877E5610-11AF-B981-7C8E-B8970F257EE2}"/>
              </a:ext>
            </a:extLst>
          </p:cNvPr>
          <p:cNvSpPr txBox="1">
            <a:spLocks/>
          </p:cNvSpPr>
          <p:nvPr/>
        </p:nvSpPr>
        <p:spPr>
          <a:xfrm flipH="1">
            <a:off x="643476" y="3363695"/>
            <a:ext cx="2780823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err="1"/>
              <a:t>Дядьковский</a:t>
            </a:r>
            <a:r>
              <a:rPr lang="ru-RU" sz="1200" b="1" dirty="0"/>
              <a:t> детский сад «Знайка»</a:t>
            </a: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D705875B-DD4C-F0F6-619A-D73308F64120}"/>
              </a:ext>
            </a:extLst>
          </p:cNvPr>
          <p:cNvSpPr txBox="1">
            <a:spLocks/>
          </p:cNvSpPr>
          <p:nvPr/>
        </p:nvSpPr>
        <p:spPr>
          <a:xfrm flipH="1">
            <a:off x="649799" y="6031573"/>
            <a:ext cx="2774501" cy="3676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/>
              <a:t>ДЮСШ «Витязь»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130E08-8503-7F23-D7DF-1ECC90FD0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1495" y="1540642"/>
            <a:ext cx="2780822" cy="1695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AF583AA-7ECE-2EE2-CABD-455AF00BBA0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350" b="9256"/>
          <a:stretch/>
        </p:blipFill>
        <p:spPr>
          <a:xfrm>
            <a:off x="7623784" y="4103520"/>
            <a:ext cx="2774501" cy="1767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B15759-97E2-FEF8-79BA-D2D7CDA58D0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6911"/>
          <a:stretch/>
        </p:blipFill>
        <p:spPr>
          <a:xfrm>
            <a:off x="4103233" y="4110447"/>
            <a:ext cx="2774500" cy="1767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714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19" y="224908"/>
            <a:ext cx="10622751" cy="8375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Достопримечательности</a:t>
            </a:r>
            <a:endParaRPr lang="ru-RU" dirty="0"/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313185" y="1262742"/>
            <a:ext cx="2457681" cy="6792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200" b="1" dirty="0"/>
              <a:t>Музей деревянного зодчества Трубиных</a:t>
            </a:r>
          </a:p>
        </p:txBody>
      </p:sp>
      <p:sp>
        <p:nvSpPr>
          <p:cNvPr id="15" name="Текст 3"/>
          <p:cNvSpPr txBox="1">
            <a:spLocks/>
          </p:cNvSpPr>
          <p:nvPr/>
        </p:nvSpPr>
        <p:spPr>
          <a:xfrm flipH="1">
            <a:off x="2999021" y="1262743"/>
            <a:ext cx="2387530" cy="6792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Памятник Петру и Февронии</a:t>
            </a:r>
          </a:p>
        </p:txBody>
      </p:sp>
      <p:sp>
        <p:nvSpPr>
          <p:cNvPr id="16" name="Текст 3"/>
          <p:cNvSpPr txBox="1">
            <a:spLocks/>
          </p:cNvSpPr>
          <p:nvPr/>
        </p:nvSpPr>
        <p:spPr>
          <a:xfrm flipH="1">
            <a:off x="5662770" y="1262743"/>
            <a:ext cx="2402013" cy="6792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Развлекательный комплекс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«В некотором царстве…»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202349" y="257110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4B552C-6CD7-5875-6316-E9C613136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021" y="2138086"/>
            <a:ext cx="2387530" cy="1774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1893D3-B037-F655-5906-A3BD29FD8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771" y="2138086"/>
            <a:ext cx="2387530" cy="1774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41AE6C-BAF6-BC27-FD99-10E3C7A96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7" y="2138086"/>
            <a:ext cx="2387530" cy="1774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F26A56-3AE5-BD38-B14B-4433FB282C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6521" y="2138086"/>
            <a:ext cx="2387530" cy="1735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B4030B20-1FE0-714A-36DC-3F3EF528993C}"/>
              </a:ext>
            </a:extLst>
          </p:cNvPr>
          <p:cNvSpPr txBox="1">
            <a:spLocks/>
          </p:cNvSpPr>
          <p:nvPr/>
        </p:nvSpPr>
        <p:spPr>
          <a:xfrm flipH="1">
            <a:off x="8326520" y="1262743"/>
            <a:ext cx="2439450" cy="6792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4800" b="1" dirty="0">
                <a:solidFill>
                  <a:schemeClr val="tx1"/>
                </a:solidFill>
              </a:rPr>
              <a:t>Развлекательный комплекс</a:t>
            </a:r>
            <a:br>
              <a:rPr lang="ru-RU" sz="4800" b="1" dirty="0">
                <a:solidFill>
                  <a:schemeClr val="tx1"/>
                </a:solidFill>
              </a:rPr>
            </a:br>
            <a:r>
              <a:rPr lang="ru-RU" sz="4800" b="1" dirty="0">
                <a:solidFill>
                  <a:schemeClr val="tx1"/>
                </a:solidFill>
              </a:rPr>
              <a:t> «Рыбацкая деревня». Музей речного судоходства «Окский маяк»</a:t>
            </a:r>
          </a:p>
          <a:p>
            <a:pPr algn="ctr"/>
            <a:endParaRPr lang="ru-RU" sz="12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0B4B20-D19E-0799-2D0C-FCAAE5F1D423}"/>
              </a:ext>
            </a:extLst>
          </p:cNvPr>
          <p:cNvSpPr txBox="1"/>
          <p:nvPr/>
        </p:nvSpPr>
        <p:spPr>
          <a:xfrm>
            <a:off x="3413761" y="4351844"/>
            <a:ext cx="3901440" cy="14642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Количество посетителей</a:t>
            </a:r>
            <a:r>
              <a:rPr lang="en-US" sz="1600" dirty="0"/>
              <a:t>:</a:t>
            </a:r>
            <a:endParaRPr lang="en-US" sz="1600" b="1" dirty="0"/>
          </a:p>
          <a:p>
            <a:r>
              <a:rPr lang="en-US" sz="1600" dirty="0"/>
              <a:t>  </a:t>
            </a:r>
            <a:endParaRPr lang="ru-RU" sz="1600" dirty="0"/>
          </a:p>
          <a:p>
            <a:pPr algn="ctr"/>
            <a:r>
              <a:rPr lang="ru-RU" sz="1600" dirty="0"/>
              <a:t> 1 300 000 чел.          1 400 000 чел.</a:t>
            </a:r>
            <a:endParaRPr lang="en-US" sz="1600" dirty="0"/>
          </a:p>
          <a:p>
            <a:endParaRPr lang="ru-RU" sz="1600" dirty="0"/>
          </a:p>
          <a:p>
            <a:pPr algn="ctr"/>
            <a:r>
              <a:rPr lang="ru-RU" sz="1600" dirty="0"/>
              <a:t>   2024 </a:t>
            </a:r>
            <a:r>
              <a:rPr lang="ru-RU" sz="1600"/>
              <a:t>год               2025 </a:t>
            </a:r>
            <a:r>
              <a:rPr lang="ru-RU" sz="1600" dirty="0"/>
              <a:t>год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7F3400-D57E-E508-C65F-E22EBE8FB7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86" y="4351844"/>
            <a:ext cx="2387530" cy="167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BCF638-355C-CDC7-EA1F-9EBA31ED1D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6520" y="4351843"/>
            <a:ext cx="2324063" cy="167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799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651" y="245520"/>
            <a:ext cx="10356273" cy="11104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Инфраструктура туризма</a:t>
            </a:r>
            <a:r>
              <a:rPr lang="en-US" dirty="0"/>
              <a:t>: </a:t>
            </a:r>
            <a:br>
              <a:rPr lang="ru-RU" dirty="0"/>
            </a:br>
            <a:r>
              <a:rPr lang="ru-RU" dirty="0"/>
              <a:t>места отдыха</a:t>
            </a:r>
          </a:p>
        </p:txBody>
      </p:sp>
      <p:sp>
        <p:nvSpPr>
          <p:cNvPr id="17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273971" y="1462721"/>
            <a:ext cx="2398679" cy="6077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100" b="1" dirty="0">
                <a:latin typeface="+mj-lt"/>
              </a:rPr>
              <a:t>Биатлонный комплекс «Алмаз»</a:t>
            </a:r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2990391" y="1471695"/>
            <a:ext cx="2398679" cy="5987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Термы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«Экопарк Поляны»</a:t>
            </a:r>
          </a:p>
          <a:p>
            <a:pPr algn="ctr"/>
            <a:endParaRPr lang="ru-RU" sz="1200" b="1" dirty="0"/>
          </a:p>
        </p:txBody>
      </p:sp>
      <p:sp>
        <p:nvSpPr>
          <p:cNvPr id="19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341650" y="1471750"/>
            <a:ext cx="2446625" cy="5987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Загородный курорт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«Окская жемчужина»</a:t>
            </a:r>
          </a:p>
          <a:p>
            <a:pPr algn="ctr"/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DC37F6-702C-C47E-6575-9769DD509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85" y="2271666"/>
            <a:ext cx="2413468" cy="1592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D66F33-AF5E-0148-15C9-700DBEABC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392" y="2285524"/>
            <a:ext cx="2398679" cy="1578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6A245C-D8F7-3E24-DF34-85887A4B6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3977" y="2283810"/>
            <a:ext cx="2423948" cy="1592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11B0642-D9F6-B5A3-BA62-8A58783B1C9D}"/>
              </a:ext>
            </a:extLst>
          </p:cNvPr>
          <p:cNvSpPr/>
          <p:nvPr/>
        </p:nvSpPr>
        <p:spPr>
          <a:xfrm>
            <a:off x="341651" y="3976248"/>
            <a:ext cx="2388202" cy="5921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+mj-lt"/>
              </a:rPr>
              <a:t>Парк-отель «История»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29942EF-4301-19E4-4CA5-4207A94BE2A4}"/>
              </a:ext>
            </a:extLst>
          </p:cNvPr>
          <p:cNvSpPr/>
          <p:nvPr/>
        </p:nvSpPr>
        <p:spPr>
          <a:xfrm>
            <a:off x="2965126" y="3979817"/>
            <a:ext cx="2423947" cy="592183"/>
          </a:xfrm>
          <a:prstGeom prst="roundRect">
            <a:avLst>
              <a:gd name="adj" fmla="val 2887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+mj-lt"/>
              </a:rPr>
              <a:t>Спортивно-развлекательный комплекс Семено-Оленинский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B96647-BDF3-6001-2032-1CBBEE3A8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2" y="4690769"/>
            <a:ext cx="2388202" cy="1661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1C4E71-F2C6-246C-074E-B273C4EE3C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5126" y="4690769"/>
            <a:ext cx="2385773" cy="1661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5DB533E-51C6-7F51-E404-3BC1CE01DD45}"/>
              </a:ext>
            </a:extLst>
          </p:cNvPr>
          <p:cNvSpPr/>
          <p:nvPr/>
        </p:nvSpPr>
        <p:spPr>
          <a:xfrm>
            <a:off x="5613868" y="3979817"/>
            <a:ext cx="2413467" cy="5921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+mj-lt"/>
              </a:rPr>
              <a:t>Автоспортивный комплекс «</a:t>
            </a:r>
            <a:r>
              <a:rPr lang="ru-RU" sz="1100" b="1" dirty="0" err="1">
                <a:solidFill>
                  <a:schemeClr val="tx1"/>
                </a:solidFill>
                <a:latin typeface="+mj-lt"/>
              </a:rPr>
              <a:t>Атрон</a:t>
            </a:r>
            <a:r>
              <a:rPr lang="ru-RU" sz="1100" b="1" dirty="0">
                <a:solidFill>
                  <a:schemeClr val="tx1"/>
                </a:solidFill>
                <a:latin typeface="+mj-lt"/>
              </a:rPr>
              <a:t>»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4BB42E-DA33-B75F-CECE-5D363865F0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3868" y="4720190"/>
            <a:ext cx="2413467" cy="1632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0522464-C48E-5C34-07E0-5608B734045D}"/>
              </a:ext>
            </a:extLst>
          </p:cNvPr>
          <p:cNvSpPr/>
          <p:nvPr/>
        </p:nvSpPr>
        <p:spPr>
          <a:xfrm>
            <a:off x="8273976" y="3979817"/>
            <a:ext cx="2435313" cy="5921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+mj-lt"/>
              </a:rPr>
              <a:t>Ферма северных оленей «Оленево»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40B40E3-40D0-9F76-C7EB-667A01FC2D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3976" y="4690769"/>
            <a:ext cx="2404325" cy="1661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50FEC1E-5EDB-C827-7D8C-92EF1A152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945" y="2271666"/>
            <a:ext cx="2394390" cy="1592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96E195FD-34E2-C433-26B4-F9B59A52C755}"/>
              </a:ext>
            </a:extLst>
          </p:cNvPr>
          <p:cNvSpPr/>
          <p:nvPr/>
        </p:nvSpPr>
        <p:spPr>
          <a:xfrm>
            <a:off x="5632946" y="1480669"/>
            <a:ext cx="2446626" cy="5987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+mj-lt"/>
              </a:rPr>
              <a:t>«Банная застава»</a:t>
            </a:r>
          </a:p>
        </p:txBody>
      </p:sp>
    </p:spTree>
    <p:extLst>
      <p:ext uri="{BB962C8B-B14F-4D97-AF65-F5344CB8AC3E}">
        <p14:creationId xmlns:p14="http://schemas.microsoft.com/office/powerpoint/2010/main" val="1860914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388" y="377826"/>
            <a:ext cx="10572785" cy="8631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Свободные инвестиционные площадки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3620" y="6374871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FBFA72-5184-FC3A-3520-93F3CF788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06" y="2360023"/>
            <a:ext cx="3474720" cy="3369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EC89CD-6E81-10D2-69E0-3F0CD15AA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451660"/>
            <a:ext cx="5593977" cy="518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9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1636A4B-E5C7-3CA3-9B04-030A6EDA0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253" y="1837509"/>
            <a:ext cx="5866482" cy="2662970"/>
          </a:xfrm>
        </p:spPr>
        <p:txBody>
          <a:bodyPr>
            <a:normAutofit fontScale="90000"/>
          </a:bodyPr>
          <a:lstStyle/>
          <a:p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Москвина Наталья Валерьевна</a:t>
            </a:r>
            <a:br>
              <a:rPr lang="ru-RU" sz="2800" dirty="0"/>
            </a:br>
            <a:r>
              <a:rPr lang="ru-RU" sz="2000" b="0" dirty="0"/>
              <a:t>Заместитель главы администрации </a:t>
            </a:r>
            <a:br>
              <a:rPr lang="ru-RU" sz="2000" b="0" dirty="0"/>
            </a:br>
            <a:r>
              <a:rPr lang="ru-RU" sz="2000" b="0" dirty="0"/>
              <a:t>по экономике, финансам и сельскому хозяйству</a:t>
            </a:r>
            <a:br>
              <a:rPr lang="ru-RU" sz="2000" b="0" dirty="0"/>
            </a:br>
            <a:br>
              <a:rPr lang="ru-RU" sz="2000" b="0" dirty="0"/>
            </a:br>
            <a:r>
              <a:rPr lang="en-US" sz="2000" b="0" dirty="0">
                <a:hlinkClick r:id="rId3"/>
              </a:rPr>
              <a:t>moskvina.nv@ryazan.gov.ru</a:t>
            </a:r>
            <a:br>
              <a:rPr lang="ru-RU" sz="2000" b="0" dirty="0"/>
            </a:br>
            <a:br>
              <a:rPr lang="ru-RU" sz="1800" b="0" u="sng" dirty="0"/>
            </a:br>
            <a:r>
              <a:rPr lang="ru-RU" sz="1800" b="0" dirty="0"/>
              <a:t>+7(915)613</a:t>
            </a:r>
            <a:r>
              <a:rPr lang="en-US" sz="1800" b="0" dirty="0"/>
              <a:t>-</a:t>
            </a:r>
            <a:r>
              <a:rPr lang="ru-RU" sz="1800" b="0" dirty="0"/>
              <a:t>77</a:t>
            </a:r>
            <a:r>
              <a:rPr lang="en-US" sz="1800" b="0" dirty="0"/>
              <a:t>-</a:t>
            </a:r>
            <a:r>
              <a:rPr lang="ru-RU" sz="1800" b="0" dirty="0"/>
              <a:t>68</a:t>
            </a:r>
            <a:br>
              <a:rPr lang="ru-RU" sz="1800" b="0" dirty="0"/>
            </a:br>
            <a:br>
              <a:rPr lang="ru-RU" sz="1800" b="0" u="sng" dirty="0"/>
            </a:br>
            <a:br>
              <a:rPr lang="ru-RU" sz="1800" b="0" u="sng" dirty="0"/>
            </a:br>
            <a:endParaRPr lang="ru-RU" sz="1800" b="0" u="sng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95BD8F-9293-56B6-918E-DFC5DAB62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286" y="1257299"/>
            <a:ext cx="4115027" cy="4027487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FBB28CA1-BE6A-CD29-1C4C-32DEAD45C9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0988" y="1573214"/>
            <a:ext cx="3443402" cy="3469050"/>
          </a:xfrm>
        </p:spPr>
      </p:sp>
    </p:spTree>
    <p:extLst>
      <p:ext uri="{BB962C8B-B14F-4D97-AF65-F5344CB8AC3E}">
        <p14:creationId xmlns:p14="http://schemas.microsoft.com/office/powerpoint/2010/main" val="2248573652"/>
      </p:ext>
    </p:extLst>
  </p:cSld>
  <p:clrMapOvr>
    <a:masterClrMapping/>
  </p:clrMapOvr>
</p:sld>
</file>

<file path=ppt/theme/theme1.xml><?xml version="1.0" encoding="utf-8"?>
<a:theme xmlns:a="http://schemas.openxmlformats.org/drawingml/2006/main" name="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3277</TotalTime>
  <Words>571</Words>
  <Application>Microsoft Office PowerPoint</Application>
  <PresentationFormat>Широкоэкранный</PresentationFormat>
  <Paragraphs>168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Helvetica Neue</vt:lpstr>
      <vt:lpstr>Times New Roman</vt:lpstr>
      <vt:lpstr>КРРО</vt:lpstr>
      <vt:lpstr>1_КРРО</vt:lpstr>
      <vt:lpstr>Рязанский муниципальный округ Рязанской области</vt:lpstr>
      <vt:lpstr> Общая характеристика  </vt:lpstr>
      <vt:lpstr>Ресурсная база</vt:lpstr>
      <vt:lpstr>Презентация PowerPoint</vt:lpstr>
      <vt:lpstr>Специализация района</vt:lpstr>
      <vt:lpstr>Тренды развития</vt:lpstr>
      <vt:lpstr>Презентация PowerPoint</vt:lpstr>
      <vt:lpstr>Объекты социальной инфраструктуры</vt:lpstr>
      <vt:lpstr>Достопримечательности</vt:lpstr>
      <vt:lpstr>Инфраструктура туризма:  места отдыха</vt:lpstr>
      <vt:lpstr>Свободные инвестиционные площадки</vt:lpstr>
      <vt:lpstr>  Москвина Наталья Валерьевна Заместитель главы администрации  по экономике, финансам и сельскому хозяйству  moskvina.nv@ryazan.gov.ru  +7(915)613-77-68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муниципального образования</dc:title>
  <dc:creator>88</dc:creator>
  <cp:lastModifiedBy>Артамонова Анастасия Сергеевна</cp:lastModifiedBy>
  <cp:revision>337</cp:revision>
  <cp:lastPrinted>2026-03-27T12:50:27Z</cp:lastPrinted>
  <dcterms:created xsi:type="dcterms:W3CDTF">2024-09-21T11:38:38Z</dcterms:created>
  <dcterms:modified xsi:type="dcterms:W3CDTF">2026-03-31T13:39:40Z</dcterms:modified>
</cp:coreProperties>
</file>