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  <p:sldMasterId id="2147483661" r:id="rId2"/>
  </p:sldMasterIdLst>
  <p:notesMasterIdLst>
    <p:notesMasterId r:id="rId14"/>
  </p:notesMasterIdLst>
  <p:handoutMasterIdLst>
    <p:handoutMasterId r:id="rId15"/>
  </p:handoutMasterIdLst>
  <p:sldIdLst>
    <p:sldId id="283" r:id="rId3"/>
    <p:sldId id="264" r:id="rId4"/>
    <p:sldId id="266" r:id="rId5"/>
    <p:sldId id="314" r:id="rId6"/>
    <p:sldId id="315" r:id="rId7"/>
    <p:sldId id="284" r:id="rId8"/>
    <p:sldId id="316" r:id="rId9"/>
    <p:sldId id="317" r:id="rId10"/>
    <p:sldId id="318" r:id="rId11"/>
    <p:sldId id="298" r:id="rId12"/>
    <p:sldId id="263" r:id="rId13"/>
  </p:sldIdLst>
  <p:sldSz cx="12192000" cy="6858000"/>
  <p:notesSz cx="6797675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72" autoAdjust="0"/>
    <p:restoredTop sz="96110" autoAdjust="0"/>
  </p:normalViewPr>
  <p:slideViewPr>
    <p:cSldViewPr snapToGrid="0">
      <p:cViewPr varScale="1">
        <p:scale>
          <a:sx n="112" d="100"/>
          <a:sy n="112" d="100"/>
        </p:scale>
        <p:origin x="-540" y="-7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3120" y="200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>
                <a16:creationId xmlns:a16="http://schemas.microsoft.com/office/drawing/2014/main" xmlns="" id="{C36A7A43-5B4E-F0AB-24F4-FF749625A32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F3C9BD94-EE42-7E5B-8BF4-F2456658C22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27F91D9-43A4-E048-B42A-483B428176B0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BCA153ED-4336-FD3A-9C07-5928DBB3B40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034843EE-CF09-CB09-41B7-9E38753F83D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2C5D78-DBE1-904A-9E4C-256869F393F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1332271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75B314-15C6-2E46-A4D1-878BA3B351AD}" type="datetimeFigureOut">
              <a:rPr lang="ru-RU" smtClean="0"/>
              <a:pPr/>
              <a:t>10.02.2026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39838"/>
            <a:ext cx="595630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6431"/>
            <a:ext cx="543814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27076"/>
            <a:ext cx="2945659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796A537-4ED4-EC43-B9D6-05E8223315E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6076131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96A537-4ED4-EC43-B9D6-05E8223315EC}" type="slidenum">
              <a:rPr lang="ru-RU" smtClean="0">
                <a:solidFill>
                  <a:prstClr val="black"/>
                </a:solidFill>
                <a:latin typeface="Calibri"/>
              </a:rPr>
              <a:pPr/>
              <a:t>1</a:t>
            </a:fld>
            <a:endParaRPr lang="ru-RU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63012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796A537-4ED4-EC43-B9D6-05E8223315EC}" type="slidenum">
              <a:rPr lang="ru-RU" smtClean="0"/>
              <a:pPr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180959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ED5BC3-3AB5-735F-4189-2040ADE7A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747777"/>
            <a:ext cx="10307256" cy="2303362"/>
          </a:xfrm>
        </p:spPr>
        <p:txBody>
          <a:bodyPr anchor="b"/>
          <a:lstStyle>
            <a:lvl1pPr algn="l">
              <a:defRPr sz="6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0C52A91-D7B2-8273-2DBB-CBF16122C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201610"/>
            <a:ext cx="10307256" cy="118319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0473" y="527050"/>
            <a:ext cx="1160327" cy="9017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символ,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34F6657-B620-7FD1-8E9B-2BACB1A38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8121"/>
            <a:ext cx="538224" cy="9506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07573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BEA39F00-6A77-239D-72E8-6B80AF9FF6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6300" y="1963738"/>
            <a:ext cx="4869873" cy="436086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963738"/>
            <a:ext cx="5257800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721284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10356273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398852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09672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26526377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6989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F95741AC-3829-CE63-7588-F0053C40120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990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xmlns="" id="{5145D61A-6E95-6DE9-AFCB-C2329490B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989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xmlns="" id="{E4E92ED7-A286-B0F5-B5E6-06D8B1B736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990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xmlns="" id="{E6F0B5E6-857A-C393-0E85-D3553EE1EC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69890" y="5082556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xmlns="" id="{F58FFE01-9F74-0A51-C35D-159BC9A12F6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xmlns="" id="{BAD8F462-C743-80F1-F1D3-A40A0FC4DC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4031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Объект 4">
            <a:extLst>
              <a:ext uri="{FF2B5EF4-FFF2-40B4-BE49-F238E27FC236}">
                <a16:creationId xmlns:a16="http://schemas.microsoft.com/office/drawing/2014/main" xmlns="" id="{3F74016A-176F-D542-DD6E-07427597427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74032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xmlns="" id="{C1613FDF-C1F5-B2D5-E6A8-5A4E45AE54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31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Объект 4">
            <a:extLst>
              <a:ext uri="{FF2B5EF4-FFF2-40B4-BE49-F238E27FC236}">
                <a16:creationId xmlns:a16="http://schemas.microsoft.com/office/drawing/2014/main" xmlns="" id="{785A5993-EBF0-291F-CCCF-FF3520EE800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74032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5" name="Объект 4">
            <a:extLst>
              <a:ext uri="{FF2B5EF4-FFF2-40B4-BE49-F238E27FC236}">
                <a16:creationId xmlns:a16="http://schemas.microsoft.com/office/drawing/2014/main" xmlns="" id="{D69243FA-7E60-3F98-97D0-2BC9A612C37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74032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xmlns="" id="{61F7CE4B-4642-621C-D312-B3261A537AF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36371" y="509413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23141490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78176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ABDD90A9-55CD-ACEA-D4AB-F6CCEDCBFF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900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xmlns="" id="{2BE09F54-864D-C7A2-D8C0-C56F4536433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478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641411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900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478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D2EDA460-BE7D-62F0-3A0A-AF26BD3923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7384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xmlns="" id="{E45FD0B5-24D1-D139-F7F3-15921258C4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7962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13ACD196-E014-5E0A-7A0E-E4B64B9734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4868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9" name="Рисунок 4">
            <a:extLst>
              <a:ext uri="{FF2B5EF4-FFF2-40B4-BE49-F238E27FC236}">
                <a16:creationId xmlns:a16="http://schemas.microsoft.com/office/drawing/2014/main" xmlns="" id="{D1C440B6-3C32-5ED1-826C-65460929B41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65446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62880730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Диаграмма 5">
            <a:extLst>
              <a:ext uri="{FF2B5EF4-FFF2-40B4-BE49-F238E27FC236}">
                <a16:creationId xmlns:a16="http://schemas.microsoft.com/office/drawing/2014/main" xmlns="" id="{52096FAA-C07B-1323-B107-F205E18F2EBA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638800" y="1963738"/>
            <a:ext cx="5187950" cy="43608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965116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8BAB008B-3654-F86E-2CC4-93689F1747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59530" y="1963738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8EE960CF-BE12-0579-8988-CFEF118612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47955" y="2889713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xmlns="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245880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171855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</p:spTree>
    <p:extLst>
      <p:ext uri="{BB962C8B-B14F-4D97-AF65-F5344CB8AC3E}">
        <p14:creationId xmlns:p14="http://schemas.microsoft.com/office/powerpoint/2010/main" xmlns="" val="36883751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7955" y="2065448"/>
            <a:ext cx="5078218" cy="257599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xmlns="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832613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758588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3B54D67D-D016-4E11-5A2A-AFBCD5DF1F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2065338"/>
            <a:ext cx="5121275" cy="4414837"/>
          </a:xfrm>
        </p:spPr>
        <p:txBody>
          <a:bodyPr/>
          <a:lstStyle/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9080405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ED5BC3-3AB5-735F-4189-2040ADE7A2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1573454"/>
            <a:ext cx="6545484" cy="2387600"/>
          </a:xfrm>
        </p:spPr>
        <p:txBody>
          <a:bodyPr anchor="b"/>
          <a:lstStyle>
            <a:lvl1pPr algn="l">
              <a:defRPr sz="6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ФИО/Название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0C52A91-D7B2-8273-2DBB-CBF16122C5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053129"/>
            <a:ext cx="6545484" cy="1655762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Контакты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0473" y="527050"/>
            <a:ext cx="1160327" cy="9017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символ,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34F6657-B620-7FD1-8E9B-2BACB1A38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8121"/>
            <a:ext cx="538224" cy="950629"/>
          </a:xfrm>
          <a:prstGeom prst="rect">
            <a:avLst/>
          </a:prstGeom>
        </p:spPr>
      </p:pic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4D23481D-1083-0CFB-D775-E7264B240F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8238" y="1573213"/>
            <a:ext cx="4029075" cy="40274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 dirty="0"/>
              <a:t>Место для </a:t>
            </a:r>
            <a:r>
              <a:rPr lang="en-US" dirty="0"/>
              <a:t>QR-</a:t>
            </a:r>
            <a:r>
              <a:rPr lang="ru-RU" dirty="0"/>
              <a:t>кода</a:t>
            </a:r>
          </a:p>
        </p:txBody>
      </p:sp>
    </p:spTree>
    <p:extLst>
      <p:ext uri="{BB962C8B-B14F-4D97-AF65-F5344CB8AC3E}">
        <p14:creationId xmlns:p14="http://schemas.microsoft.com/office/powerpoint/2010/main" xmlns="" val="365216884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ED5BC3-3AB5-735F-4189-2040ADE7A2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747777"/>
            <a:ext cx="10307256" cy="2303362"/>
          </a:xfrm>
        </p:spPr>
        <p:txBody>
          <a:bodyPr anchor="b"/>
          <a:lstStyle>
            <a:lvl1pPr algn="l">
              <a:defRPr sz="6000" b="1" i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0C52A91-D7B2-8273-2DBB-CBF16122C5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201610"/>
            <a:ext cx="10307256" cy="1183190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457200" y="571500"/>
            <a:ext cx="1160327" cy="901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99710964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BEA39F00-6A77-239D-72E8-6B80AF9FF63C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56300" y="1963738"/>
            <a:ext cx="4869873" cy="4360862"/>
          </a:xfrm>
        </p:spPr>
        <p:txBody>
          <a:bodyPr/>
          <a:lstStyle/>
          <a:p>
            <a:endParaRPr lang="ru-RU"/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900" y="1963738"/>
            <a:ext cx="5257800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800100" indent="-342900">
              <a:buFont typeface="Arial" panose="020B0604020202020204" pitchFamily="34" charset="0"/>
              <a:buChar char="•"/>
              <a:defRPr sz="2000"/>
            </a:lvl2pPr>
            <a:lvl3pPr marL="1200150" indent="-285750">
              <a:buFont typeface="Arial" panose="020B0604020202020204" pitchFamily="34" charset="0"/>
              <a:buChar char="•"/>
              <a:defRPr sz="1800"/>
            </a:lvl3pPr>
            <a:lvl4pPr marL="1657350" indent="-285750">
              <a:buFont typeface="Arial" panose="020B0604020202020204" pitchFamily="34" charset="0"/>
              <a:buChar char="•"/>
              <a:defRPr sz="1600"/>
            </a:lvl4pPr>
            <a:lvl5pPr marL="2114550" indent="-285750">
              <a:buFont typeface="Arial" panose="020B0604020202020204" pitchFamily="34" charset="0"/>
              <a:buChar char="•"/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1606694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10356273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8390122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5809672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150643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66989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5" name="Объект 4">
            <a:extLst>
              <a:ext uri="{FF2B5EF4-FFF2-40B4-BE49-F238E27FC236}">
                <a16:creationId xmlns:a16="http://schemas.microsoft.com/office/drawing/2014/main" xmlns="" id="{F95741AC-3829-CE63-7588-F0053C40120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6990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6" name="Текст 6">
            <a:extLst>
              <a:ext uri="{FF2B5EF4-FFF2-40B4-BE49-F238E27FC236}">
                <a16:creationId xmlns:a16="http://schemas.microsoft.com/office/drawing/2014/main" xmlns="" id="{5145D61A-6E95-6DE9-AFCB-C2329490B11D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66989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8" name="Объект 4">
            <a:extLst>
              <a:ext uri="{FF2B5EF4-FFF2-40B4-BE49-F238E27FC236}">
                <a16:creationId xmlns:a16="http://schemas.microsoft.com/office/drawing/2014/main" xmlns="" id="{E4E92ED7-A286-B0F5-B5E6-06D8B1B73607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6990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9" name="Текст 6">
            <a:extLst>
              <a:ext uri="{FF2B5EF4-FFF2-40B4-BE49-F238E27FC236}">
                <a16:creationId xmlns:a16="http://schemas.microsoft.com/office/drawing/2014/main" xmlns="" id="{E6F0B5E6-857A-C393-0E85-D3553EE1EC9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669890" y="5082556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0" name="Объект 4">
            <a:extLst>
              <a:ext uri="{FF2B5EF4-FFF2-40B4-BE49-F238E27FC236}">
                <a16:creationId xmlns:a16="http://schemas.microsoft.com/office/drawing/2014/main" xmlns="" id="{F58FFE01-9F74-0A51-C35D-159BC9A12F6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1" name="Текст 6">
            <a:extLst>
              <a:ext uri="{FF2B5EF4-FFF2-40B4-BE49-F238E27FC236}">
                <a16:creationId xmlns:a16="http://schemas.microsoft.com/office/drawing/2014/main" xmlns="" id="{BAD8F462-C743-80F1-F1D3-A40A0FC4DCA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40310" y="194059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2" name="Объект 4">
            <a:extLst>
              <a:ext uri="{FF2B5EF4-FFF2-40B4-BE49-F238E27FC236}">
                <a16:creationId xmlns:a16="http://schemas.microsoft.com/office/drawing/2014/main" xmlns="" id="{3F74016A-176F-D542-DD6E-074275974271}"/>
              </a:ext>
            </a:extLst>
          </p:cNvPr>
          <p:cNvSpPr>
            <a:spLocks noGrp="1"/>
          </p:cNvSpPr>
          <p:nvPr>
            <p:ph sz="quarter" idx="18"/>
          </p:nvPr>
        </p:nvSpPr>
        <p:spPr>
          <a:xfrm>
            <a:off x="5740320" y="1952164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3" name="Текст 6">
            <a:extLst>
              <a:ext uri="{FF2B5EF4-FFF2-40B4-BE49-F238E27FC236}">
                <a16:creationId xmlns:a16="http://schemas.microsoft.com/office/drawing/2014/main" xmlns="" id="{C1613FDF-C1F5-B2D5-E6A8-5A4E45AE540A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940310" y="3511573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14" name="Объект 4">
            <a:extLst>
              <a:ext uri="{FF2B5EF4-FFF2-40B4-BE49-F238E27FC236}">
                <a16:creationId xmlns:a16="http://schemas.microsoft.com/office/drawing/2014/main" xmlns="" id="{785A5993-EBF0-291F-CCCF-FF3520EE800C}"/>
              </a:ext>
            </a:extLst>
          </p:cNvPr>
          <p:cNvSpPr>
            <a:spLocks noGrp="1"/>
          </p:cNvSpPr>
          <p:nvPr>
            <p:ph sz="quarter" idx="20"/>
          </p:nvPr>
        </p:nvSpPr>
        <p:spPr>
          <a:xfrm>
            <a:off x="5740320" y="3523147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5" name="Объект 4">
            <a:extLst>
              <a:ext uri="{FF2B5EF4-FFF2-40B4-BE49-F238E27FC236}">
                <a16:creationId xmlns:a16="http://schemas.microsoft.com/office/drawing/2014/main" xmlns="" id="{D69243FA-7E60-3F98-97D0-2BC9A612C374}"/>
              </a:ext>
            </a:extLst>
          </p:cNvPr>
          <p:cNvSpPr>
            <a:spLocks noGrp="1"/>
          </p:cNvSpPr>
          <p:nvPr>
            <p:ph sz="quarter" idx="21"/>
          </p:nvPr>
        </p:nvSpPr>
        <p:spPr>
          <a:xfrm>
            <a:off x="5740320" y="5094130"/>
            <a:ext cx="965280" cy="965280"/>
          </a:xfrm>
        </p:spPr>
        <p:txBody>
          <a:bodyPr/>
          <a:lstStyle/>
          <a:p>
            <a:pPr lvl="1"/>
            <a:endParaRPr lang="ru-RU" dirty="0"/>
          </a:p>
        </p:txBody>
      </p:sp>
      <p:sp>
        <p:nvSpPr>
          <p:cNvPr id="16" name="Текст 6">
            <a:extLst>
              <a:ext uri="{FF2B5EF4-FFF2-40B4-BE49-F238E27FC236}">
                <a16:creationId xmlns:a16="http://schemas.microsoft.com/office/drawing/2014/main" xmlns="" id="{61F7CE4B-4642-621C-D312-B3261A537AF1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6936371" y="5094130"/>
            <a:ext cx="3460830" cy="130175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xmlns="" val="4050657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5443096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09672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5810250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ABDD90A9-55CD-ACEA-D4AB-F6CCEDCBFF6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9900" y="5625296"/>
            <a:ext cx="5016501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xmlns="" id="{2BE09F54-864D-C7A2-D8C0-C56F4536433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70478" y="1963738"/>
            <a:ext cx="5016500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07332797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BB3F8BAA-12E3-CDBB-F6C2-4AD1563A72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69900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EFCB5D2D-8388-3C8E-50BD-F7E5D1C4E14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70478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D2EDA460-BE7D-62F0-3A0A-AF26BD39235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967384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6" name="Рисунок 4">
            <a:extLst>
              <a:ext uri="{FF2B5EF4-FFF2-40B4-BE49-F238E27FC236}">
                <a16:creationId xmlns:a16="http://schemas.microsoft.com/office/drawing/2014/main" xmlns="" id="{E45FD0B5-24D1-D139-F7F3-15921258C480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3967962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13ACD196-E014-5E0A-7A0E-E4B64B97346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64868" y="5636871"/>
            <a:ext cx="3044367" cy="699304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рисунка</a:t>
            </a:r>
          </a:p>
        </p:txBody>
      </p:sp>
      <p:sp>
        <p:nvSpPr>
          <p:cNvPr id="9" name="Рисунок 4">
            <a:extLst>
              <a:ext uri="{FF2B5EF4-FFF2-40B4-BE49-F238E27FC236}">
                <a16:creationId xmlns:a16="http://schemas.microsoft.com/office/drawing/2014/main" xmlns="" id="{D1C440B6-3C32-5ED1-826C-65460929B41D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65446" y="1975313"/>
            <a:ext cx="3044367" cy="35226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932931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Диаграмма 5">
            <a:extLst>
              <a:ext uri="{FF2B5EF4-FFF2-40B4-BE49-F238E27FC236}">
                <a16:creationId xmlns:a16="http://schemas.microsoft.com/office/drawing/2014/main" xmlns="" id="{52096FAA-C07B-1323-B107-F205E18F2EBA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5638800" y="1963738"/>
            <a:ext cx="5187950" cy="43608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871909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9899" y="1963738"/>
            <a:ext cx="5016501" cy="4360862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3" name="Текст 6">
            <a:extLst>
              <a:ext uri="{FF2B5EF4-FFF2-40B4-BE49-F238E27FC236}">
                <a16:creationId xmlns:a16="http://schemas.microsoft.com/office/drawing/2014/main" xmlns="" id="{8BAB008B-3654-F86E-2CC4-93689F17477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759530" y="1963738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4" name="Текст 6">
            <a:extLst>
              <a:ext uri="{FF2B5EF4-FFF2-40B4-BE49-F238E27FC236}">
                <a16:creationId xmlns:a16="http://schemas.microsoft.com/office/drawing/2014/main" xmlns="" id="{8EE960CF-BE12-0579-8988-CFEF118612BC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747955" y="2889713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xmlns="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245880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171855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</p:spTree>
    <p:extLst>
      <p:ext uri="{BB962C8B-B14F-4D97-AF65-F5344CB8AC3E}">
        <p14:creationId xmlns:p14="http://schemas.microsoft.com/office/powerpoint/2010/main" xmlns="" val="330859371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043ABF23-C7F9-695E-0E01-6A35A2F28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00" y="377825"/>
            <a:ext cx="10356273" cy="1325563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xmlns="" id="{2BD494BB-9609-B416-C8C5-1684B1CCDC7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47955" y="2065448"/>
            <a:ext cx="5078218" cy="2575999"/>
          </a:xfrm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Текст 6">
            <a:extLst>
              <a:ext uri="{FF2B5EF4-FFF2-40B4-BE49-F238E27FC236}">
                <a16:creationId xmlns:a16="http://schemas.microsoft.com/office/drawing/2014/main" xmlns="" id="{34E28AC5-EFE7-3A45-8345-3BD5A3A570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759530" y="4832613"/>
            <a:ext cx="5066643" cy="825760"/>
          </a:xfrm>
        </p:spPr>
        <p:txBody>
          <a:bodyPr>
            <a:noAutofit/>
          </a:bodyPr>
          <a:lstStyle>
            <a:lvl1pPr marL="0" indent="0">
              <a:buNone/>
              <a:defRPr sz="6600" b="1">
                <a:solidFill>
                  <a:schemeClr val="accent3"/>
                </a:solidFill>
              </a:defRPr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Число</a:t>
            </a:r>
          </a:p>
        </p:txBody>
      </p:sp>
      <p:sp>
        <p:nvSpPr>
          <p:cNvPr id="8" name="Текст 6">
            <a:extLst>
              <a:ext uri="{FF2B5EF4-FFF2-40B4-BE49-F238E27FC236}">
                <a16:creationId xmlns:a16="http://schemas.microsoft.com/office/drawing/2014/main" xmlns="" id="{787BF3C0-9C65-D1AA-E7CE-829E0C0528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747955" y="5758588"/>
            <a:ext cx="5066643" cy="721587"/>
          </a:xfrm>
        </p:spPr>
        <p:txBody>
          <a:bodyPr>
            <a:normAutofit/>
          </a:bodyPr>
          <a:lstStyle>
            <a:lvl1pPr marL="0" indent="0">
              <a:buNone/>
              <a:defRPr sz="1600" b="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dirty="0"/>
              <a:t>Подпись к числу</a:t>
            </a: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xmlns="" id="{3B54D67D-D016-4E11-5A2A-AFBCD5DF1F76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469900" y="2065338"/>
            <a:ext cx="5121275" cy="4414837"/>
          </a:xfrm>
        </p:spPr>
        <p:txBody>
          <a:bodyPr/>
          <a:lstStyle/>
          <a:p>
            <a:pPr lvl="0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18840166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Титульный слайд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8ED5BC3-3AB5-735F-4189-2040ADE7A20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7200" y="1573454"/>
            <a:ext cx="6545484" cy="2387600"/>
          </a:xfrm>
        </p:spPr>
        <p:txBody>
          <a:bodyPr anchor="b"/>
          <a:lstStyle>
            <a:lvl1pPr algn="l">
              <a:defRPr sz="6000" b="1" i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ru-RU" dirty="0"/>
              <a:t>ФИО/Название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D0C52A91-D7B2-8273-2DBB-CBF16122C5DF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457200" y="4053129"/>
            <a:ext cx="6545484" cy="1655762"/>
          </a:xfrm>
        </p:spPr>
        <p:txBody>
          <a:bodyPr/>
          <a:lstStyle>
            <a:lvl1pPr marL="0" indent="0" algn="l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Контакты</a:t>
            </a:r>
          </a:p>
        </p:txBody>
      </p:sp>
      <p:pic>
        <p:nvPicPr>
          <p:cNvPr id="8" name="Рисунок 7" descr="Изображение выглядит как Графика, графический дизайн, логотип, Шриф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FABA338-8A47-626A-2DF3-334B80780E5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430473" y="527050"/>
            <a:ext cx="1160327" cy="901700"/>
          </a:xfrm>
          <a:prstGeom prst="rect">
            <a:avLst/>
          </a:prstGeom>
        </p:spPr>
      </p:pic>
      <p:pic>
        <p:nvPicPr>
          <p:cNvPr id="10" name="Рисунок 9" descr="Изображение выглядит как Шрифт, Графика, символ, текст&#10;&#10;Автоматически созданное описание">
            <a:extLst>
              <a:ext uri="{FF2B5EF4-FFF2-40B4-BE49-F238E27FC236}">
                <a16:creationId xmlns:a16="http://schemas.microsoft.com/office/drawing/2014/main" xmlns="" id="{334F6657-B620-7FD1-8E9B-2BACB1A38FC0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457200" y="478121"/>
            <a:ext cx="538224" cy="950629"/>
          </a:xfrm>
          <a:prstGeom prst="rect">
            <a:avLst/>
          </a:prstGeom>
        </p:spPr>
      </p:pic>
      <p:sp>
        <p:nvSpPr>
          <p:cNvPr id="5" name="Рисунок 4">
            <a:extLst>
              <a:ext uri="{FF2B5EF4-FFF2-40B4-BE49-F238E27FC236}">
                <a16:creationId xmlns:a16="http://schemas.microsoft.com/office/drawing/2014/main" xmlns="" id="{4D23481D-1083-0CFB-D775-E7264B240F24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7488238" y="1573213"/>
            <a:ext cx="4029075" cy="402748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ru-RU" dirty="0"/>
              <a:t>Место для </a:t>
            </a:r>
            <a:r>
              <a:rPr lang="en-US" dirty="0"/>
              <a:t>QR-</a:t>
            </a:r>
            <a:r>
              <a:rPr lang="ru-RU" dirty="0"/>
              <a:t>кода</a:t>
            </a:r>
          </a:p>
        </p:txBody>
      </p:sp>
    </p:spTree>
    <p:extLst>
      <p:ext uri="{BB962C8B-B14F-4D97-AF65-F5344CB8AC3E}">
        <p14:creationId xmlns:p14="http://schemas.microsoft.com/office/powerpoint/2010/main" xmlns="" val="5195508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A47A59-C18A-9697-FF11-BE3E5F375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41" y="365125"/>
            <a:ext cx="104635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890DE63-1C04-4E76-B336-CB6B5C1A4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241" y="1825625"/>
            <a:ext cx="104635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35735083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60" r:id="rId5"/>
    <p:sldLayoutId id="2147483653" r:id="rId6"/>
    <p:sldLayoutId id="2147483658" r:id="rId7"/>
    <p:sldLayoutId id="2147483657" r:id="rId8"/>
    <p:sldLayoutId id="2147483654" r:id="rId9"/>
    <p:sldLayoutId id="2147483655" r:id="rId10"/>
    <p:sldLayoutId id="2147483659" r:id="rId11"/>
    <p:sldLayoutId id="2147483656" r:id="rId12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CA47A59-C18A-9697-FF11-BE3E5F375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7241" y="365125"/>
            <a:ext cx="10463513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0890DE63-1C04-4E76-B336-CB6B5C1A442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47241" y="1825625"/>
            <a:ext cx="1046351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xmlns="" val="884969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7" Type="http://schemas.openxmlformats.org/officeDocument/2006/relationships/image" Target="../media/image28.jpe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image" Target="../media/image30.jpeg"/><Relationship Id="rId7" Type="http://schemas.openxmlformats.org/officeDocument/2006/relationships/image" Target="../media/image34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gif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>
            <a:extLst>
              <a:ext uri="{FF2B5EF4-FFF2-40B4-BE49-F238E27FC236}">
                <a16:creationId xmlns:a16="http://schemas.microsoft.com/office/drawing/2014/main" xmlns="" id="{EEF885F2-D5CF-042C-B19B-CA4505298A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7200" y="1747777"/>
            <a:ext cx="10907486" cy="2269052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Helvetica Neue" panose="02000503000000020004" pitchFamily="2" charset="0"/>
              </a:rPr>
              <a:t>Сасовский муниципальный округ Рязанской области</a:t>
            </a:r>
            <a:endParaRPr lang="ru-RU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6" name="Подзаголовок 2">
            <a:extLst>
              <a:ext uri="{FF2B5EF4-FFF2-40B4-BE49-F238E27FC236}">
                <a16:creationId xmlns:a16="http://schemas.microsoft.com/office/drawing/2014/main" xmlns="" id="{D83AC442-0F5D-71FC-5C1D-4794D8ADEA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7200" y="4201610"/>
            <a:ext cx="10307256" cy="1183190"/>
          </a:xfrm>
        </p:spPr>
        <p:txBody>
          <a:bodyPr/>
          <a:lstStyle/>
          <a:p>
            <a:r>
              <a:rPr lang="ru-RU" b="1" dirty="0" smtClean="0"/>
              <a:t>ИНВЕСТИЦИОННЫЙ ПРОФИЛЬ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xmlns="" val="2735158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53101" y="1427313"/>
            <a:ext cx="2473928" cy="896826"/>
          </a:xfrm>
          <a:prstGeom prst="roundRect">
            <a:avLst>
              <a:gd name="adj" fmla="val 18988"/>
            </a:avLst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>
                <a:cs typeface="Times New Roman" pitchFamily="18" charset="0"/>
              </a:rPr>
              <a:t>1 828,87кв.км</a:t>
            </a:r>
          </a:p>
          <a:p>
            <a:pPr algn="ctr"/>
            <a:r>
              <a:rPr lang="ru-RU" sz="1600" dirty="0" smtClean="0">
                <a:cs typeface="Times New Roman" pitchFamily="18" charset="0"/>
              </a:rPr>
              <a:t>площадь округа</a:t>
            </a:r>
          </a:p>
          <a:p>
            <a:pPr algn="ctr"/>
            <a:endParaRPr lang="ru-RU" sz="400" dirty="0" smtClean="0">
              <a:cs typeface="Times New Roman" pitchFamily="18" charset="0"/>
            </a:endParaRPr>
          </a:p>
        </p:txBody>
      </p:sp>
      <p:sp>
        <p:nvSpPr>
          <p:cNvPr id="5" name="Заголовок 4">
            <a:extLst>
              <a:ext uri="{FF2B5EF4-FFF2-40B4-BE49-F238E27FC236}">
                <a16:creationId xmlns:a16="http://schemas.microsoft.com/office/drawing/2014/main" xmlns="" id="{1F887BE9-6BEA-B0B4-95F9-6913D7956A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597" y="304995"/>
            <a:ext cx="10566032" cy="105945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 smtClean="0"/>
              <a:t/>
            </a:r>
            <a:br>
              <a:rPr lang="ru-RU" dirty="0" smtClean="0"/>
            </a:br>
            <a:r>
              <a:rPr lang="ru-RU" dirty="0" smtClean="0"/>
              <a:t>ОБЩАЯ ХАРАКТЕРИСТИКА 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13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52429" y="1428755"/>
            <a:ext cx="2473200" cy="896400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cs typeface="Times New Roman" pitchFamily="18" charset="0"/>
              </a:rPr>
              <a:t>35646 </a:t>
            </a:r>
            <a:r>
              <a:rPr lang="ru-RU" sz="1600" b="1" dirty="0">
                <a:cs typeface="Times New Roman" pitchFamily="18" charset="0"/>
              </a:rPr>
              <a:t>чел</a:t>
            </a:r>
            <a:r>
              <a:rPr lang="ru-RU" sz="1600" b="1" dirty="0" smtClean="0">
                <a:cs typeface="Times New Roman" pitchFamily="18" charset="0"/>
              </a:rPr>
              <a:t>.</a:t>
            </a:r>
          </a:p>
          <a:p>
            <a:pPr algn="ctr"/>
            <a:r>
              <a:rPr lang="ru-RU" sz="1600" dirty="0" smtClean="0">
                <a:cs typeface="Times New Roman" pitchFamily="18" charset="0"/>
              </a:rPr>
              <a:t>численность населения</a:t>
            </a:r>
          </a:p>
        </p:txBody>
      </p:sp>
      <p:sp>
        <p:nvSpPr>
          <p:cNvPr id="16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772149" y="2421032"/>
            <a:ext cx="2476500" cy="956196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>
                <a:cs typeface="Times New Roman" pitchFamily="18" charset="0"/>
              </a:rPr>
              <a:t>112</a:t>
            </a:r>
          </a:p>
          <a:p>
            <a:pPr algn="ctr"/>
            <a:r>
              <a:rPr lang="ru-RU" sz="1600" b="1" dirty="0" smtClean="0">
                <a:cs typeface="Times New Roman" pitchFamily="18" charset="0"/>
              </a:rPr>
              <a:t> </a:t>
            </a:r>
            <a:r>
              <a:rPr lang="ru-RU" sz="1600" dirty="0" smtClean="0">
                <a:cs typeface="Times New Roman" pitchFamily="18" charset="0"/>
              </a:rPr>
              <a:t>населенных пунктов</a:t>
            </a:r>
          </a:p>
        </p:txBody>
      </p:sp>
      <p:sp>
        <p:nvSpPr>
          <p:cNvPr id="17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366078" y="2421884"/>
            <a:ext cx="2459551" cy="955343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kern="0" dirty="0" smtClean="0"/>
              <a:t>2966,4 млн</a:t>
            </a:r>
            <a:r>
              <a:rPr lang="ru-RU" sz="1600" b="1" kern="0" dirty="0"/>
              <a:t>. руб.</a:t>
            </a:r>
          </a:p>
          <a:p>
            <a:pPr algn="ctr"/>
            <a:r>
              <a:rPr lang="ru-RU" sz="1600" dirty="0">
                <a:cs typeface="Times New Roman" pitchFamily="18" charset="0"/>
              </a:rPr>
              <a:t>инвестиции </a:t>
            </a:r>
            <a:r>
              <a:rPr lang="ru-RU" sz="1600" dirty="0" smtClean="0">
                <a:cs typeface="Times New Roman" pitchFamily="18" charset="0"/>
              </a:rPr>
              <a:t>в </a:t>
            </a:r>
            <a:r>
              <a:rPr lang="ru-RU" sz="1600" dirty="0">
                <a:cs typeface="Times New Roman" pitchFamily="18" charset="0"/>
              </a:rPr>
              <a:t>основной </a:t>
            </a:r>
            <a:r>
              <a:rPr lang="ru-RU" sz="1600" dirty="0" smtClean="0">
                <a:cs typeface="Times New Roman" pitchFamily="18" charset="0"/>
              </a:rPr>
              <a:t>капитал </a:t>
            </a:r>
            <a:endParaRPr lang="ru-RU" sz="1600" dirty="0">
              <a:cs typeface="Times New Roman" pitchFamily="18" charset="0"/>
            </a:endParaRPr>
          </a:p>
        </p:txBody>
      </p:sp>
      <p:sp>
        <p:nvSpPr>
          <p:cNvPr id="18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2149" y="3503006"/>
            <a:ext cx="2476500" cy="86578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algn="ctr"/>
            <a:r>
              <a:rPr lang="ru-RU" sz="1600" b="1" dirty="0" smtClean="0"/>
              <a:t>51476 руб</a:t>
            </a:r>
            <a:r>
              <a:rPr lang="ru-RU" sz="1600" b="1" dirty="0"/>
              <a:t>.</a:t>
            </a:r>
          </a:p>
          <a:p>
            <a:pPr algn="ctr"/>
            <a:r>
              <a:rPr lang="ru-RU" sz="1600" dirty="0">
                <a:cs typeface="Times New Roman" pitchFamily="18" charset="0"/>
              </a:rPr>
              <a:t>среднемесячная заработная </a:t>
            </a:r>
            <a:r>
              <a:rPr lang="ru-RU" sz="1600" dirty="0" smtClean="0">
                <a:cs typeface="Times New Roman" pitchFamily="18" charset="0"/>
              </a:rPr>
              <a:t>плата</a:t>
            </a:r>
            <a:endParaRPr lang="ru-RU" sz="1600" dirty="0">
              <a:cs typeface="Times New Roman" pitchFamily="18" charset="0"/>
            </a:endParaRPr>
          </a:p>
        </p:txBody>
      </p:sp>
      <p:sp>
        <p:nvSpPr>
          <p:cNvPr id="19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66077" y="3503006"/>
            <a:ext cx="2430787" cy="873456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 anchor="ctr">
            <a:noAutofit/>
          </a:bodyPr>
          <a:lstStyle/>
          <a:p>
            <a:pPr algn="ctr"/>
            <a:r>
              <a:rPr lang="ru-RU" sz="1600" b="1" kern="0" dirty="0" smtClean="0">
                <a:latin typeface="Arial" pitchFamily="34" charset="0"/>
              </a:rPr>
              <a:t>0,5%</a:t>
            </a:r>
          </a:p>
          <a:p>
            <a:pPr algn="ctr"/>
            <a:r>
              <a:rPr lang="ru-RU" sz="1600" kern="0" dirty="0">
                <a:latin typeface="Arial" pitchFamily="34" charset="0"/>
              </a:rPr>
              <a:t>у</a:t>
            </a:r>
            <a:r>
              <a:rPr lang="ru-RU" sz="1600" kern="0" dirty="0" smtClean="0">
                <a:latin typeface="Arial" pitchFamily="34" charset="0"/>
              </a:rPr>
              <a:t>ровень безработицы</a:t>
            </a:r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sz="quarter" idx="16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63837" y="4006056"/>
            <a:ext cx="533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2</a:t>
            </a:r>
            <a:endParaRPr lang="ru-RU" b="1" dirty="0">
              <a:solidFill>
                <a:schemeClr val="bg1"/>
              </a:solidFill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 xmlns="">
                  <a14:imgLayer r:embed="rId5">
                    <a14:imgEffect>
                      <a14:backgroundRemoval t="0" b="100000" l="0" r="100000">
                        <a14:backgroundMark x1="84470" y1="60765" x2="84470" y2="60765"/>
                        <a14:backgroundMark x1="84470" y1="56539" x2="84470" y2="56539"/>
                        <a14:backgroundMark x1="81713" y1="53320" x2="81713" y2="53320"/>
                        <a14:backgroundMark x1="84761" y1="57344" x2="84761" y2="57344"/>
                        <a14:backgroundMark x1="16110" y1="41247" x2="16110" y2="41247"/>
                        <a14:backgroundMark x1="16836" y1="48290" x2="16836" y2="48290"/>
                        <a14:backgroundMark x1="14949" y1="65392" x2="14949" y2="65392"/>
                        <a14:backgroundMark x1="48186" y1="90141" x2="48186" y2="90141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0717" y="2057366"/>
            <a:ext cx="5543596" cy="399951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1" name="Прямая со стрелкой 10"/>
          <p:cNvCxnSpPr/>
          <p:nvPr/>
        </p:nvCxnSpPr>
        <p:spPr>
          <a:xfrm flipH="1" flipV="1">
            <a:off x="1987826" y="2130167"/>
            <a:ext cx="2282025" cy="180573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 flipH="1" flipV="1">
            <a:off x="1987826" y="3578087"/>
            <a:ext cx="2282024" cy="357809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1396466" y="1614116"/>
            <a:ext cx="83715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dirty="0" smtClean="0"/>
              <a:t>Москва</a:t>
            </a:r>
          </a:p>
          <a:p>
            <a:pPr algn="ctr"/>
            <a:r>
              <a:rPr lang="ru-RU" sz="1400" b="1" dirty="0" smtClean="0"/>
              <a:t>396 км</a:t>
            </a:r>
            <a:endParaRPr lang="ru-RU" sz="1400" b="1" dirty="0"/>
          </a:p>
        </p:txBody>
      </p:sp>
      <p:sp>
        <p:nvSpPr>
          <p:cNvPr id="29" name="TextBox 28"/>
          <p:cNvSpPr txBox="1"/>
          <p:nvPr/>
        </p:nvSpPr>
        <p:spPr>
          <a:xfrm>
            <a:off x="2453169" y="3377228"/>
            <a:ext cx="8386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dirty="0" smtClean="0"/>
              <a:t>184 км</a:t>
            </a:r>
            <a:endParaRPr lang="ru-RU" sz="16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6622844" y="4457700"/>
            <a:ext cx="37441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Транспортная инфраструктура</a:t>
            </a:r>
            <a:endParaRPr lang="ru-RU" b="1" dirty="0"/>
          </a:p>
        </p:txBody>
      </p:sp>
      <p:sp>
        <p:nvSpPr>
          <p:cNvPr id="20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2149" y="4888578"/>
            <a:ext cx="2476500" cy="659368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algn="ctr"/>
            <a:r>
              <a:rPr lang="ru-RU" sz="1600" b="1" dirty="0" smtClean="0"/>
              <a:t>Федеральная трасса</a:t>
            </a:r>
            <a:endParaRPr lang="ru-RU" sz="1600" b="1" dirty="0"/>
          </a:p>
          <a:p>
            <a:pPr algn="ctr"/>
            <a:r>
              <a:rPr lang="ru-RU" sz="1600" dirty="0" smtClean="0">
                <a:cs typeface="Times New Roman" pitchFamily="18" charset="0"/>
              </a:rPr>
              <a:t>М-5 «Урал»</a:t>
            </a:r>
            <a:endParaRPr lang="ru-RU" sz="1600" dirty="0">
              <a:cs typeface="Times New Roman" pitchFamily="18" charset="0"/>
            </a:endParaRPr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66077" y="4888578"/>
            <a:ext cx="2459552" cy="659368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algn="ctr"/>
            <a:r>
              <a:rPr lang="ru-RU" sz="1600" b="1" dirty="0" smtClean="0"/>
              <a:t>Региональная трасса</a:t>
            </a:r>
            <a:endParaRPr lang="ru-RU" sz="1600" b="1" dirty="0"/>
          </a:p>
          <a:p>
            <a:pPr algn="ctr"/>
            <a:r>
              <a:rPr lang="ru-RU" sz="1600" dirty="0" smtClean="0">
                <a:cs typeface="Times New Roman" pitchFamily="18" charset="0"/>
              </a:rPr>
              <a:t>Р-124</a:t>
            </a:r>
            <a:endParaRPr lang="ru-RU" sz="1600" dirty="0">
              <a:cs typeface="Times New Roman" pitchFamily="18" charset="0"/>
            </a:endParaRP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772149" y="5692957"/>
            <a:ext cx="2476500" cy="102870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algn="ctr"/>
            <a:r>
              <a:rPr lang="ru-RU" sz="1600" b="1" dirty="0" smtClean="0"/>
              <a:t>Водные пути</a:t>
            </a:r>
            <a:endParaRPr lang="ru-RU" sz="1600" b="1" dirty="0"/>
          </a:p>
          <a:p>
            <a:pPr algn="ctr">
              <a:spcBef>
                <a:spcPts val="0"/>
              </a:spcBef>
            </a:pPr>
            <a:endParaRPr lang="ru-RU" sz="1000" dirty="0" smtClean="0"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ru-RU" sz="1600" dirty="0" smtClean="0">
                <a:cs typeface="Times New Roman" pitchFamily="18" charset="0"/>
              </a:rPr>
              <a:t>р. Мокша (156 км)</a:t>
            </a:r>
          </a:p>
          <a:p>
            <a:pPr algn="ctr">
              <a:spcBef>
                <a:spcPts val="0"/>
              </a:spcBef>
            </a:pPr>
            <a:r>
              <a:rPr lang="ru-RU" sz="1600" dirty="0" smtClean="0">
                <a:cs typeface="Times New Roman" pitchFamily="18" charset="0"/>
              </a:rPr>
              <a:t>р. </a:t>
            </a:r>
            <a:r>
              <a:rPr lang="ru-RU" sz="1600" dirty="0" err="1" smtClean="0">
                <a:cs typeface="Times New Roman" pitchFamily="18" charset="0"/>
              </a:rPr>
              <a:t>Цна</a:t>
            </a:r>
            <a:r>
              <a:rPr lang="ru-RU" sz="1600" dirty="0" smtClean="0">
                <a:cs typeface="Times New Roman" pitchFamily="18" charset="0"/>
              </a:rPr>
              <a:t> (47 км)</a:t>
            </a:r>
            <a:endParaRPr lang="ru-RU" sz="1600" dirty="0">
              <a:cs typeface="Times New Roman" pitchFamily="18" charset="0"/>
            </a:endParaRPr>
          </a:p>
        </p:txBody>
      </p:sp>
      <p:sp>
        <p:nvSpPr>
          <p:cNvPr id="23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66078" y="5692957"/>
            <a:ext cx="2476500" cy="1028700"/>
          </a:xfrm>
          <a:prstGeom prst="roundRect">
            <a:avLst/>
          </a:prstGeom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lIns="0" tIns="0" rIns="0" bIns="0">
            <a:noAutofit/>
          </a:bodyPr>
          <a:lstStyle/>
          <a:p>
            <a:pPr algn="ctr"/>
            <a:r>
              <a:rPr lang="ru-RU" sz="1600" b="1" dirty="0" smtClean="0"/>
              <a:t>Железная дорога</a:t>
            </a:r>
            <a:endParaRPr lang="ru-RU" sz="1600" b="1" dirty="0"/>
          </a:p>
          <a:p>
            <a:pPr algn="ctr">
              <a:spcBef>
                <a:spcPts val="0"/>
              </a:spcBef>
            </a:pPr>
            <a:endParaRPr lang="ru-RU" sz="1000" dirty="0" smtClean="0">
              <a:cs typeface="Times New Roman" pitchFamily="18" charset="0"/>
            </a:endParaRPr>
          </a:p>
          <a:p>
            <a:pPr algn="ctr">
              <a:spcBef>
                <a:spcPts val="0"/>
              </a:spcBef>
            </a:pPr>
            <a:r>
              <a:rPr lang="ru-RU" sz="1600" dirty="0" smtClean="0"/>
              <a:t>Московская </a:t>
            </a:r>
            <a:r>
              <a:rPr lang="ru-RU" sz="1600" dirty="0"/>
              <a:t>и </a:t>
            </a:r>
            <a:r>
              <a:rPr lang="ru-RU" sz="1600" dirty="0" smtClean="0"/>
              <a:t>Куйбышевская ж/д</a:t>
            </a:r>
            <a:endParaRPr lang="ru-RU" sz="1600" dirty="0"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947951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4C70C7E5-0029-9115-7272-09A6F0A3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48" y="192375"/>
            <a:ext cx="10650921" cy="7760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РЕСУРСНАЯ БАЗА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0220" y="1127968"/>
            <a:ext cx="2427514" cy="6379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smtClean="0"/>
              <a:t>Климат</a:t>
            </a:r>
            <a:endParaRPr lang="ru-RU" sz="1600" b="1" dirty="0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F6352F92-BD5D-307A-13A1-39BE5AAEDF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81952" y="1127968"/>
            <a:ext cx="2558191" cy="6379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/>
              <a:t>Минерально-сырьевые </a:t>
            </a:r>
            <a:r>
              <a:rPr lang="ru-RU" sz="1600" b="1" dirty="0" smtClean="0"/>
              <a:t>ресурсы</a:t>
            </a:r>
            <a:endParaRPr lang="ru-RU" sz="1600" b="1" dirty="0"/>
          </a:p>
        </p:txBody>
      </p:sp>
      <p:sp>
        <p:nvSpPr>
          <p:cNvPr id="5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266785" y="1893257"/>
            <a:ext cx="2466000" cy="1896228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0" tIns="0" rIns="0" bIns="0" rtlCol="0">
            <a:no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kern="0" dirty="0" smtClean="0"/>
              <a:t>Умеренно-континентальный</a:t>
            </a:r>
          </a:p>
          <a:p>
            <a:pPr algn="ctr"/>
            <a:r>
              <a:rPr lang="ru-RU" sz="1400" kern="0" dirty="0" smtClean="0"/>
              <a:t>Средняя годовая температура:</a:t>
            </a:r>
          </a:p>
          <a:p>
            <a:pPr algn="ctr">
              <a:lnSpc>
                <a:spcPct val="200000"/>
              </a:lnSpc>
              <a:spcBef>
                <a:spcPts val="0"/>
              </a:spcBef>
            </a:pPr>
            <a:r>
              <a:rPr lang="ru-RU" sz="1400" kern="0" dirty="0" smtClean="0"/>
              <a:t>Июль: +</a:t>
            </a:r>
            <a:r>
              <a:rPr lang="ru-RU" sz="1400" kern="0" dirty="0"/>
              <a:t>19,5 °</a:t>
            </a:r>
            <a:r>
              <a:rPr lang="ru-RU" sz="1400" kern="0" dirty="0" smtClean="0"/>
              <a:t>С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ru-RU" sz="1400" kern="0" dirty="0"/>
              <a:t>Январь: -10,5 °</a:t>
            </a:r>
            <a:r>
              <a:rPr lang="ru-RU" sz="1400" kern="0" dirty="0" smtClean="0"/>
              <a:t>С</a:t>
            </a:r>
          </a:p>
          <a:p>
            <a:pPr algn="ctr"/>
            <a:endParaRPr lang="ru-RU" sz="1400" kern="0" dirty="0" smtClean="0"/>
          </a:p>
        </p:txBody>
      </p:sp>
      <p:sp>
        <p:nvSpPr>
          <p:cNvPr id="6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2878371" y="1925053"/>
            <a:ext cx="2561772" cy="1864431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ru-RU" sz="1500" kern="0" dirty="0" smtClean="0"/>
              <a:t>Глина</a:t>
            </a:r>
          </a:p>
          <a:p>
            <a:pPr algn="ctr">
              <a:lnSpc>
                <a:spcPct val="110000"/>
              </a:lnSpc>
            </a:pPr>
            <a:r>
              <a:rPr lang="ru-RU" sz="1500" kern="0" dirty="0" smtClean="0"/>
              <a:t> песок</a:t>
            </a:r>
          </a:p>
          <a:p>
            <a:pPr algn="ctr">
              <a:lnSpc>
                <a:spcPct val="110000"/>
              </a:lnSpc>
            </a:pPr>
            <a:r>
              <a:rPr lang="ru-RU" sz="1500" kern="0" dirty="0" smtClean="0"/>
              <a:t> известняк</a:t>
            </a:r>
          </a:p>
          <a:p>
            <a:pPr algn="ctr">
              <a:lnSpc>
                <a:spcPct val="110000"/>
              </a:lnSpc>
            </a:pPr>
            <a:r>
              <a:rPr lang="ru-RU" sz="1500" kern="0" dirty="0" smtClean="0"/>
              <a:t>торф</a:t>
            </a:r>
            <a:endParaRPr lang="ru-RU" sz="1500" kern="0" dirty="0"/>
          </a:p>
          <a:p>
            <a:pPr algn="ctr"/>
            <a:endParaRPr lang="ru-RU" sz="1400" dirty="0"/>
          </a:p>
        </p:txBody>
      </p:sp>
      <p:sp>
        <p:nvSpPr>
          <p:cNvPr id="27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2933787" y="3919292"/>
            <a:ext cx="2450939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Земельный фонд</a:t>
            </a:r>
            <a:endParaRPr lang="ru-RU" sz="1600" b="1" dirty="0" smtClean="0"/>
          </a:p>
        </p:txBody>
      </p:sp>
      <p:sp>
        <p:nvSpPr>
          <p:cNvPr id="30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266785" y="3919292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Лес</a:t>
            </a:r>
          </a:p>
        </p:txBody>
      </p:sp>
      <p:sp>
        <p:nvSpPr>
          <p:cNvPr id="33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2878371" y="4673814"/>
            <a:ext cx="2466000" cy="1876059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/>
              <a:t>Земли </a:t>
            </a:r>
            <a:r>
              <a:rPr lang="ru-RU" sz="1400" dirty="0"/>
              <a:t>с/х </a:t>
            </a:r>
            <a:r>
              <a:rPr lang="ru-RU" sz="1400" dirty="0" smtClean="0"/>
              <a:t>назначения -</a:t>
            </a:r>
            <a:r>
              <a:rPr lang="ru-RU" sz="1400" dirty="0" smtClean="0">
                <a:solidFill>
                  <a:srgbClr val="FF0000"/>
                </a:solidFill>
              </a:rPr>
              <a:t>125,6 </a:t>
            </a:r>
            <a:r>
              <a:rPr lang="ru-RU" sz="1400" dirty="0" err="1">
                <a:solidFill>
                  <a:srgbClr val="FF0000"/>
                </a:solidFill>
              </a:rPr>
              <a:t>тыс.га</a:t>
            </a:r>
            <a:endParaRPr lang="ru-RU" sz="1400" dirty="0">
              <a:solidFill>
                <a:srgbClr val="FF0000"/>
              </a:solidFill>
            </a:endParaRPr>
          </a:p>
          <a:p>
            <a:pPr algn="ctr"/>
            <a:r>
              <a:rPr lang="ru-RU" sz="1400" dirty="0">
                <a:solidFill>
                  <a:srgbClr val="FF0000"/>
                </a:solidFill>
              </a:rPr>
              <a:t>Земли </a:t>
            </a:r>
            <a:r>
              <a:rPr lang="ru-RU" sz="1400" dirty="0" smtClean="0">
                <a:solidFill>
                  <a:srgbClr val="FF0000"/>
                </a:solidFill>
              </a:rPr>
              <a:t>промышленности - 3,5 </a:t>
            </a:r>
            <a:r>
              <a:rPr lang="ru-RU" sz="1400" dirty="0" err="1">
                <a:solidFill>
                  <a:srgbClr val="FF0000"/>
                </a:solidFill>
              </a:rPr>
              <a:t>тыс.га</a:t>
            </a:r>
            <a:endParaRPr lang="ru-RU" sz="1400" dirty="0">
              <a:solidFill>
                <a:srgbClr val="FF0000"/>
              </a:solidFill>
            </a:endParaRPr>
          </a:p>
          <a:p>
            <a:pPr algn="ctr"/>
            <a:r>
              <a:rPr lang="ru-RU" sz="1400" dirty="0">
                <a:solidFill>
                  <a:srgbClr val="FF0000"/>
                </a:solidFill>
              </a:rPr>
              <a:t>Земли лесного </a:t>
            </a:r>
            <a:r>
              <a:rPr lang="ru-RU" sz="1400" dirty="0" smtClean="0">
                <a:solidFill>
                  <a:srgbClr val="FF0000"/>
                </a:solidFill>
              </a:rPr>
              <a:t>фонда-40,3 </a:t>
            </a:r>
            <a:r>
              <a:rPr lang="ru-RU" sz="1400" dirty="0" err="1">
                <a:solidFill>
                  <a:srgbClr val="FF0000"/>
                </a:solidFill>
              </a:rPr>
              <a:t>тыс.га</a:t>
            </a:r>
            <a:endParaRPr lang="ru-RU" sz="1400" dirty="0">
              <a:solidFill>
                <a:srgbClr val="FF0000"/>
              </a:solidFill>
            </a:endParaRPr>
          </a:p>
          <a:p>
            <a:pPr algn="ctr"/>
            <a:r>
              <a:rPr lang="ru-RU" sz="1400" dirty="0">
                <a:solidFill>
                  <a:srgbClr val="FF0000"/>
                </a:solidFill>
              </a:rPr>
              <a:t>Земли водного фонда – 0,8 </a:t>
            </a:r>
            <a:r>
              <a:rPr lang="ru-RU" sz="1400" dirty="0" err="1">
                <a:solidFill>
                  <a:srgbClr val="FF0000"/>
                </a:solidFill>
              </a:rPr>
              <a:t>тыс.га</a:t>
            </a:r>
            <a:endParaRPr lang="ru-RU" sz="1400" dirty="0">
              <a:solidFill>
                <a:srgbClr val="FF0000"/>
              </a:solidFill>
            </a:endParaRPr>
          </a:p>
        </p:txBody>
      </p:sp>
      <p:sp>
        <p:nvSpPr>
          <p:cNvPr id="34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219995" y="4673814"/>
            <a:ext cx="2466000" cy="1863573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400" dirty="0" smtClean="0"/>
              <a:t>Общая площадь лесного фонда – 40 345</a:t>
            </a:r>
          </a:p>
          <a:p>
            <a:pPr algn="ctr"/>
            <a:r>
              <a:rPr lang="ru-RU" sz="1400" dirty="0" smtClean="0"/>
              <a:t>Расположение: левобережье р. Мокша и р. </a:t>
            </a:r>
            <a:r>
              <a:rPr lang="ru-RU" sz="1400" dirty="0" err="1" smtClean="0"/>
              <a:t>Цна</a:t>
            </a:r>
            <a:endParaRPr lang="ru-RU" sz="1400" dirty="0" smtClean="0"/>
          </a:p>
          <a:p>
            <a:pPr algn="ctr"/>
            <a:r>
              <a:rPr lang="ru-RU" sz="1400" dirty="0" smtClean="0"/>
              <a:t>Леса </a:t>
            </a:r>
            <a:r>
              <a:rPr lang="ru-RU" sz="1400" dirty="0" err="1" smtClean="0"/>
              <a:t>смешаные</a:t>
            </a:r>
            <a:endParaRPr lang="ru-RU" sz="1400" dirty="0" smtClean="0"/>
          </a:p>
          <a:p>
            <a:pPr algn="ctr"/>
            <a:endParaRPr lang="ru-RU" sz="1400" dirty="0" smtClean="0"/>
          </a:p>
        </p:txBody>
      </p:sp>
      <p:sp>
        <p:nvSpPr>
          <p:cNvPr id="19" name="TextBox 18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2" name="Текст 1">
            <a:extLst>
              <a:ext uri="{FF2B5EF4-FFF2-40B4-BE49-F238E27FC236}">
                <a16:creationId xmlns:a16="http://schemas.microsoft.com/office/drawing/2014/main" xmlns="" id="{F6352F92-BD5D-307A-13A1-39BE5AAEDF0A}"/>
              </a:ext>
            </a:extLst>
          </p:cNvPr>
          <p:cNvSpPr txBox="1">
            <a:spLocks/>
          </p:cNvSpPr>
          <p:nvPr/>
        </p:nvSpPr>
        <p:spPr>
          <a:xfrm>
            <a:off x="5573607" y="1122106"/>
            <a:ext cx="2558191" cy="6379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Электроэнергия </a:t>
            </a:r>
            <a:endParaRPr lang="ru-RU" sz="1600" b="1" dirty="0"/>
          </a:p>
        </p:txBody>
      </p:sp>
      <p:sp>
        <p:nvSpPr>
          <p:cNvPr id="13" name="Текст 1">
            <a:extLst>
              <a:ext uri="{FF2B5EF4-FFF2-40B4-BE49-F238E27FC236}">
                <a16:creationId xmlns:a16="http://schemas.microsoft.com/office/drawing/2014/main" xmlns="" id="{F6352F92-BD5D-307A-13A1-39BE5AAEDF0A}"/>
              </a:ext>
            </a:extLst>
          </p:cNvPr>
          <p:cNvSpPr txBox="1">
            <a:spLocks/>
          </p:cNvSpPr>
          <p:nvPr/>
        </p:nvSpPr>
        <p:spPr>
          <a:xfrm>
            <a:off x="8248191" y="1122106"/>
            <a:ext cx="2558191" cy="6379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Водоснабжение</a:t>
            </a:r>
            <a:endParaRPr lang="ru-RU" sz="1600" b="1" dirty="0"/>
          </a:p>
        </p:txBody>
      </p:sp>
      <p:sp>
        <p:nvSpPr>
          <p:cNvPr id="14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571816" y="1925054"/>
            <a:ext cx="2561772" cy="1864431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r>
              <a:rPr lang="ru-RU" sz="1600" i="1" spc="-45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АО «ГТ </a:t>
            </a:r>
            <a:r>
              <a:rPr lang="ru-RU" sz="1600" i="1" spc="-45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Энерго</a:t>
            </a:r>
            <a:r>
              <a:rPr lang="ru-RU" sz="1600" i="1" spc="-45" dirty="0" smtClean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»</a:t>
            </a:r>
          </a:p>
          <a:p>
            <a:pPr algn="ctr">
              <a:lnSpc>
                <a:spcPct val="110000"/>
              </a:lnSpc>
            </a:pPr>
            <a:r>
              <a:rPr lang="ru-RU" sz="1600" i="1" spc="-45" dirty="0" smtClean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3 подстанции:</a:t>
            </a:r>
          </a:p>
          <a:p>
            <a:pPr algn="ctr">
              <a:lnSpc>
                <a:spcPct val="110000"/>
              </a:lnSpc>
            </a:pPr>
            <a:r>
              <a:rPr lang="ru-RU" sz="1600" i="1" spc="-45" dirty="0" smtClean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ПС </a:t>
            </a:r>
            <a:r>
              <a:rPr lang="ru-RU" sz="1600" i="1" spc="-45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«</a:t>
            </a:r>
            <a:r>
              <a:rPr lang="ru-RU" sz="1600" i="1" spc="-45" dirty="0" smtClean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Сасово»</a:t>
            </a:r>
          </a:p>
          <a:p>
            <a:pPr algn="ctr">
              <a:lnSpc>
                <a:spcPct val="110000"/>
              </a:lnSpc>
            </a:pPr>
            <a:r>
              <a:rPr lang="ru-RU" sz="1600" i="1" spc="-45" dirty="0" smtClean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ПС </a:t>
            </a:r>
            <a:r>
              <a:rPr lang="ru-RU" sz="1600" i="1" spc="-45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«</a:t>
            </a:r>
            <a:r>
              <a:rPr lang="ru-RU" sz="1600" i="1" spc="-45" dirty="0" err="1" smtClean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Цна</a:t>
            </a:r>
            <a:r>
              <a:rPr lang="ru-RU" sz="1600" i="1" spc="-45" dirty="0" smtClean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»</a:t>
            </a:r>
          </a:p>
          <a:p>
            <a:pPr algn="ctr">
              <a:lnSpc>
                <a:spcPct val="110000"/>
              </a:lnSpc>
            </a:pPr>
            <a:r>
              <a:rPr lang="ru-RU" sz="1600" i="1" spc="-45" dirty="0" smtClean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ПС </a:t>
            </a:r>
            <a:r>
              <a:rPr lang="ru-RU" sz="1600" i="1" spc="-45" dirty="0">
                <a:solidFill>
                  <a:schemeClr val="tx1"/>
                </a:solidFill>
                <a:latin typeface="Trebuchet MS" panose="020B0603020202020204" pitchFamily="34" charset="0"/>
                <a:cs typeface="Trebuchet MS"/>
              </a:rPr>
              <a:t>«Нива»</a:t>
            </a:r>
            <a:endParaRPr lang="ru-RU" sz="1400" dirty="0"/>
          </a:p>
        </p:txBody>
      </p:sp>
      <p:sp>
        <p:nvSpPr>
          <p:cNvPr id="15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619702" y="4702005"/>
            <a:ext cx="2466000" cy="1835382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1400" b="1" dirty="0"/>
          </a:p>
          <a:p>
            <a:pPr algn="ctr"/>
            <a:r>
              <a:rPr lang="ru-RU" sz="1400" dirty="0" smtClean="0"/>
              <a:t>5,07 </a:t>
            </a:r>
            <a:r>
              <a:rPr lang="ru-RU" sz="1400" dirty="0"/>
              <a:t>руб./</a:t>
            </a:r>
            <a:r>
              <a:rPr lang="ru-RU" sz="1400" dirty="0" err="1"/>
              <a:t>кВтч.-село</a:t>
            </a:r>
            <a:endParaRPr lang="ru-RU" sz="1400" dirty="0"/>
          </a:p>
          <a:p>
            <a:pPr algn="ctr"/>
            <a:r>
              <a:rPr lang="ru-RU" sz="1400" dirty="0"/>
              <a:t>  </a:t>
            </a:r>
            <a:r>
              <a:rPr lang="ru-RU" sz="1400" dirty="0" smtClean="0"/>
              <a:t>7,24 </a:t>
            </a:r>
            <a:r>
              <a:rPr lang="ru-RU" sz="1400" dirty="0"/>
              <a:t>руб./</a:t>
            </a:r>
            <a:r>
              <a:rPr lang="ru-RU" sz="1400" dirty="0" err="1"/>
              <a:t>кВтч.-город</a:t>
            </a:r>
            <a:endParaRPr lang="ru-RU" sz="1400" dirty="0"/>
          </a:p>
        </p:txBody>
      </p:sp>
      <p:sp>
        <p:nvSpPr>
          <p:cNvPr id="16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634102" y="3919292"/>
            <a:ext cx="24372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Тарифы</a:t>
            </a:r>
          </a:p>
        </p:txBody>
      </p:sp>
      <p:sp>
        <p:nvSpPr>
          <p:cNvPr id="17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48191" y="1925054"/>
            <a:ext cx="2561772" cy="1864431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0000"/>
              </a:lnSpc>
            </a:pPr>
            <a:endParaRPr lang="ru-RU" sz="1400" dirty="0" smtClean="0"/>
          </a:p>
          <a:p>
            <a:pPr algn="ctr">
              <a:lnSpc>
                <a:spcPct val="110000"/>
              </a:lnSpc>
            </a:pPr>
            <a:r>
              <a:rPr lang="ru-RU" sz="1400" dirty="0" smtClean="0"/>
              <a:t>116 артезианских скважин</a:t>
            </a:r>
            <a:endParaRPr lang="ru-RU" sz="1400" dirty="0"/>
          </a:p>
        </p:txBody>
      </p:sp>
      <p:sp>
        <p:nvSpPr>
          <p:cNvPr id="21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94286" y="3899846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/>
              <a:t>Тарифы</a:t>
            </a:r>
          </a:p>
        </p:txBody>
      </p:sp>
      <p:sp>
        <p:nvSpPr>
          <p:cNvPr id="22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94286" y="4721523"/>
            <a:ext cx="2466000" cy="1815467"/>
          </a:xfrm>
          <a:prstGeom prst="roundRect">
            <a:avLst>
              <a:gd name="adj" fmla="val 18988"/>
            </a:avLst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sz="1200" dirty="0"/>
          </a:p>
          <a:p>
            <a:pPr algn="ctr"/>
            <a:r>
              <a:rPr lang="ru-RU" sz="1400" dirty="0" smtClean="0"/>
              <a:t>62,73 </a:t>
            </a:r>
            <a:r>
              <a:rPr lang="ru-RU" sz="1400" dirty="0"/>
              <a:t>руб./</a:t>
            </a:r>
            <a:r>
              <a:rPr lang="ru-RU" sz="1400" dirty="0" smtClean="0"/>
              <a:t>куб.м. – село</a:t>
            </a:r>
          </a:p>
          <a:p>
            <a:pPr algn="ctr"/>
            <a:r>
              <a:rPr lang="ru-RU" sz="1400" dirty="0" smtClean="0"/>
              <a:t>40,47 </a:t>
            </a:r>
            <a:r>
              <a:rPr lang="ru-RU" sz="1400" dirty="0"/>
              <a:t>руб./куб.м. – </a:t>
            </a:r>
            <a:r>
              <a:rPr lang="ru-RU" sz="1400" dirty="0" smtClean="0"/>
              <a:t>город</a:t>
            </a:r>
            <a:endParaRPr lang="ru-RU" sz="1400" dirty="0"/>
          </a:p>
          <a:p>
            <a:pPr algn="ctr"/>
            <a:endParaRPr lang="ru-RU" sz="1400" dirty="0"/>
          </a:p>
          <a:p>
            <a:endParaRPr lang="ru-RU" sz="1200" dirty="0"/>
          </a:p>
        </p:txBody>
      </p:sp>
    </p:spTree>
    <p:extLst>
      <p:ext uri="{BB962C8B-B14F-4D97-AF65-F5344CB8AC3E}">
        <p14:creationId xmlns:p14="http://schemas.microsoft.com/office/powerpoint/2010/main" xmlns="" val="790346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4C70C7E5-0029-9115-7272-09A6F0A3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48" y="192375"/>
            <a:ext cx="10650921" cy="7760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СПЕЦИАЛИЗАЦИЯ ОКРУГА</a:t>
            </a:r>
            <a:endParaRPr lang="ru-RU" dirty="0"/>
          </a:p>
        </p:txBody>
      </p:sp>
      <p:sp>
        <p:nvSpPr>
          <p:cNvPr id="19" name="TextBox 18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4036514" y="946011"/>
            <a:ext cx="263008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ПРОМЫШЛЕННОСТЬ</a:t>
            </a:r>
            <a:endParaRPr lang="ru-RU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2494671" y="1318617"/>
            <a:ext cx="4058094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ПАО «</a:t>
            </a:r>
            <a:r>
              <a:rPr lang="ru-RU" sz="1400" dirty="0" err="1"/>
              <a:t>Саста</a:t>
            </a:r>
            <a:r>
              <a:rPr lang="ru-RU" sz="1400" dirty="0"/>
              <a:t>» - </a:t>
            </a:r>
            <a:r>
              <a:rPr lang="ru-RU" sz="1400" dirty="0" smtClean="0"/>
              <a:t>станкостроительный завод</a:t>
            </a:r>
            <a:endParaRPr lang="ru-RU" sz="1400" dirty="0"/>
          </a:p>
        </p:txBody>
      </p:sp>
      <p:pic>
        <p:nvPicPr>
          <p:cNvPr id="17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84547" y="1215496"/>
            <a:ext cx="1920441" cy="613304"/>
          </a:xfrm>
          <a:prstGeom prst="rect">
            <a:avLst/>
          </a:prstGeom>
        </p:spPr>
      </p:pic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12" y="2153089"/>
            <a:ext cx="1920875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0" name="Прямоугольник 19"/>
          <p:cNvSpPr/>
          <p:nvPr/>
        </p:nvSpPr>
        <p:spPr>
          <a:xfrm>
            <a:off x="2494672" y="2153089"/>
            <a:ext cx="4058093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ООО «Сасовский литейный завод</a:t>
            </a:r>
            <a:r>
              <a:rPr lang="ru-RU" sz="1400" dirty="0" smtClean="0"/>
              <a:t>»</a:t>
            </a:r>
            <a:endParaRPr lang="ru-RU" sz="1400" dirty="0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13" y="2899841"/>
            <a:ext cx="1920875" cy="812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Прямоугольник 21"/>
          <p:cNvSpPr/>
          <p:nvPr/>
        </p:nvSpPr>
        <p:spPr>
          <a:xfrm>
            <a:off x="2494673" y="2928781"/>
            <a:ext cx="405809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АО «СТП-</a:t>
            </a:r>
            <a:r>
              <a:rPr lang="ru-RU" sz="1400" dirty="0" err="1"/>
              <a:t>Саста</a:t>
            </a:r>
            <a:r>
              <a:rPr lang="ru-RU" sz="1400" dirty="0"/>
              <a:t>» - изготавливает токарно- фрезерные прецизионные станки и токарные прецизионные обрабатывающие центры с ЧПУ.</a:t>
            </a:r>
          </a:p>
        </p:txBody>
      </p:sp>
      <p:pic>
        <p:nvPicPr>
          <p:cNvPr id="23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947" y="3999994"/>
            <a:ext cx="1895475" cy="4333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Прямоугольник 23"/>
          <p:cNvSpPr/>
          <p:nvPr/>
        </p:nvSpPr>
        <p:spPr>
          <a:xfrm>
            <a:off x="2495106" y="3893521"/>
            <a:ext cx="3930502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ОП Завод металлоконструкций ООО «</a:t>
            </a:r>
            <a:r>
              <a:rPr lang="ru-RU" sz="1400" dirty="0" err="1"/>
              <a:t>СвязьЭнерго</a:t>
            </a:r>
            <a:r>
              <a:rPr lang="ru-RU" sz="1400" dirty="0"/>
              <a:t>» - производство металлоконструкций</a:t>
            </a:r>
          </a:p>
        </p:txBody>
      </p:sp>
      <p:pic>
        <p:nvPicPr>
          <p:cNvPr id="25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710884" y="2928781"/>
            <a:ext cx="1480311" cy="826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Прямоугольник 25"/>
          <p:cNvSpPr/>
          <p:nvPr/>
        </p:nvSpPr>
        <p:spPr>
          <a:xfrm>
            <a:off x="8482988" y="2928782"/>
            <a:ext cx="2213657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ООО «</a:t>
            </a:r>
            <a:r>
              <a:rPr lang="ru-RU" sz="1400" dirty="0" err="1"/>
              <a:t>Сасовохлеб</a:t>
            </a:r>
            <a:r>
              <a:rPr lang="ru-RU" sz="1400" dirty="0"/>
              <a:t>» - производство хлеба и мучных кондитерских изделий недлительного хранения</a:t>
            </a:r>
          </a:p>
        </p:txBody>
      </p:sp>
      <p:pic>
        <p:nvPicPr>
          <p:cNvPr id="28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425608" y="1315342"/>
            <a:ext cx="1782728" cy="955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9" name="Прямоугольник 28"/>
          <p:cNvSpPr/>
          <p:nvPr/>
        </p:nvSpPr>
        <p:spPr>
          <a:xfrm>
            <a:off x="8482987" y="1540527"/>
            <a:ext cx="211444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ОП ООО «Округ» в </a:t>
            </a:r>
            <a:r>
              <a:rPr lang="ru-RU" sz="1400" dirty="0" err="1"/>
              <a:t>г.Сасово</a:t>
            </a:r>
            <a:r>
              <a:rPr lang="ru-RU" sz="1400" dirty="0"/>
              <a:t> - текстильное и швейное производство</a:t>
            </a:r>
          </a:p>
        </p:txBody>
      </p:sp>
      <p:pic>
        <p:nvPicPr>
          <p:cNvPr id="31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322" y="5853168"/>
            <a:ext cx="1262062" cy="688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Прямоугольник 31"/>
          <p:cNvSpPr/>
          <p:nvPr/>
        </p:nvSpPr>
        <p:spPr>
          <a:xfrm>
            <a:off x="1166038" y="5874489"/>
            <a:ext cx="3211918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ООО «</a:t>
            </a:r>
            <a:r>
              <a:rPr lang="ru-RU" sz="1400" dirty="0" err="1"/>
              <a:t>Сотницынский</a:t>
            </a:r>
            <a:r>
              <a:rPr lang="ru-RU" sz="1400" dirty="0"/>
              <a:t> сахарный завод» - производство сахара</a:t>
            </a:r>
          </a:p>
        </p:txBody>
      </p:sp>
      <p:pic>
        <p:nvPicPr>
          <p:cNvPr id="35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63879" y="5798397"/>
            <a:ext cx="1000125" cy="7985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" name="Прямоугольник 35"/>
          <p:cNvSpPr/>
          <p:nvPr/>
        </p:nvSpPr>
        <p:spPr>
          <a:xfrm>
            <a:off x="5961321" y="5883939"/>
            <a:ext cx="311888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ООО «</a:t>
            </a:r>
            <a:r>
              <a:rPr lang="ru-RU" sz="1400" dirty="0" err="1"/>
              <a:t>Сотницынский</a:t>
            </a:r>
            <a:r>
              <a:rPr lang="ru-RU" sz="1400" dirty="0"/>
              <a:t> дрожжевой завод» - производство дрожжей</a:t>
            </a:r>
          </a:p>
        </p:txBody>
      </p:sp>
      <p:pic>
        <p:nvPicPr>
          <p:cNvPr id="39" name="Picture 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4112" y="4680905"/>
            <a:ext cx="1497648" cy="558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0" name="Прямоугольник 39"/>
          <p:cNvSpPr/>
          <p:nvPr/>
        </p:nvSpPr>
        <p:spPr>
          <a:xfrm>
            <a:off x="2494672" y="4680905"/>
            <a:ext cx="3930936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ООО «НТИК» – производство теплообменных устройств, промышленного холодильного оборудования и оборудования для кондиционирования воздуха.</a:t>
            </a:r>
          </a:p>
        </p:txBody>
      </p:sp>
      <p:pic>
        <p:nvPicPr>
          <p:cNvPr id="41" name="Picture 11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66594" y="4347260"/>
            <a:ext cx="1524602" cy="6568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2" name="Прямоугольник 41"/>
          <p:cNvSpPr/>
          <p:nvPr/>
        </p:nvSpPr>
        <p:spPr>
          <a:xfrm>
            <a:off x="8582140" y="4347261"/>
            <a:ext cx="2114505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/>
              <a:t>ООО «Яндекс ДЦ» - </a:t>
            </a:r>
            <a:r>
              <a:rPr lang="ru-RU" sz="1400" dirty="0" smtClean="0"/>
              <a:t>разработка, строительство </a:t>
            </a:r>
            <a:r>
              <a:rPr lang="ru-RU" sz="1400" dirty="0"/>
              <a:t>и </a:t>
            </a:r>
            <a:r>
              <a:rPr lang="ru-RU" sz="1400" dirty="0" smtClean="0"/>
              <a:t>обслуживание дата-центров </a:t>
            </a:r>
            <a:r>
              <a:rPr lang="ru-RU" sz="1400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xmlns="" val="138873694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4C70C7E5-0029-9115-7272-09A6F0A3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48" y="192375"/>
            <a:ext cx="10650921" cy="7760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СПЕЦИАЛИЗАЦИЯ ОКРУГА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3863908" y="1069104"/>
            <a:ext cx="2975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/>
              <a:t>СЕЛЬСКОЕ ХОЗЯЙСТВО</a:t>
            </a:r>
            <a:endParaRPr lang="ru-RU" b="1" dirty="0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307730" y="1592168"/>
            <a:ext cx="3048000" cy="5355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chemeClr val="dk1"/>
                </a:solidFill>
              </a:rPr>
              <a:t>ООО «</a:t>
            </a:r>
            <a:r>
              <a:rPr lang="ru-RU" sz="1600" b="1" dirty="0" err="1">
                <a:solidFill>
                  <a:schemeClr val="dk1"/>
                </a:solidFill>
              </a:rPr>
              <a:t>Неварь</a:t>
            </a:r>
            <a:r>
              <a:rPr lang="ru-RU" sz="1600" b="1" dirty="0">
                <a:solidFill>
                  <a:schemeClr val="dk1"/>
                </a:solidFill>
              </a:rPr>
              <a:t>-Рязань» (Производство зерна)</a:t>
            </a:r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504956" y="1592170"/>
            <a:ext cx="4088736" cy="5355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chemeClr val="dk1"/>
                </a:solidFill>
              </a:rPr>
              <a:t>ООО «Ока Молоко» (Производство зерна, молока, мяса), 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7732835" y="1592169"/>
            <a:ext cx="3048000" cy="5355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chemeClr val="dk1"/>
                </a:solidFill>
              </a:rPr>
              <a:t>СПК «Колос» (Производство зерна)</a:t>
            </a:r>
          </a:p>
        </p:txBody>
      </p:sp>
      <p:sp>
        <p:nvSpPr>
          <p:cNvPr id="6" name="Скругленный прямоугольник 5"/>
          <p:cNvSpPr/>
          <p:nvPr/>
        </p:nvSpPr>
        <p:spPr>
          <a:xfrm>
            <a:off x="5549324" y="4492752"/>
            <a:ext cx="3048000" cy="5355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lnSpcReduction="10000"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chemeClr val="dk1"/>
                </a:solidFill>
              </a:rPr>
              <a:t>ООО «Прогресс» (Производство зерна)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2253551" y="4485472"/>
            <a:ext cx="3048000" cy="5355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1600" b="1" dirty="0">
                <a:solidFill>
                  <a:schemeClr val="dk1"/>
                </a:solidFill>
              </a:rPr>
              <a:t>ООО «Маяк» (Производство зерна, сахарной свёклы)</a:t>
            </a: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07731" y="2224455"/>
            <a:ext cx="3048000" cy="2031206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504956" y="2224455"/>
            <a:ext cx="4088736" cy="203120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32835" y="2224455"/>
            <a:ext cx="3093237" cy="2031206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798" b="23228"/>
          <a:stretch/>
        </p:blipFill>
        <p:spPr>
          <a:xfrm>
            <a:off x="2368061" y="5161085"/>
            <a:ext cx="2819401" cy="151227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795740" y="5161085"/>
            <a:ext cx="2555167" cy="151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892017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4C70C7E5-0029-9115-7272-09A6F0A3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48" y="192375"/>
            <a:ext cx="10678896" cy="966574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ru-RU" dirty="0"/>
              <a:t>ИНВЕСТИЦИОННЫЙ </a:t>
            </a:r>
            <a:r>
              <a:rPr lang="ru-RU" dirty="0" smtClean="0"/>
              <a:t>ПОТЕНЦИАЛ</a:t>
            </a:r>
            <a:r>
              <a:rPr lang="ru-RU" dirty="0"/>
              <a:t/>
            </a:r>
            <a:br>
              <a:rPr lang="ru-RU" dirty="0"/>
            </a:br>
            <a:r>
              <a:rPr lang="ru-RU" sz="3600" dirty="0"/>
              <a:t>Приоритетные направления инвестирования</a:t>
            </a:r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0220" y="1361884"/>
            <a:ext cx="2427514" cy="6379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smtClean="0"/>
              <a:t>Промышленность</a:t>
            </a:r>
            <a:endParaRPr lang="ru-RU" sz="1600" b="1" dirty="0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F6352F92-BD5D-307A-13A1-39BE5AAEDF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81952" y="1361884"/>
            <a:ext cx="2624735" cy="6379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smtClean="0"/>
              <a:t>Туризм</a:t>
            </a:r>
            <a:endParaRPr lang="ru-RU" sz="1600" b="1" dirty="0"/>
          </a:p>
        </p:txBody>
      </p:sp>
      <p:sp>
        <p:nvSpPr>
          <p:cNvPr id="27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583294" y="1373556"/>
            <a:ext cx="253998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Сельское хозяйство</a:t>
            </a:r>
          </a:p>
        </p:txBody>
      </p:sp>
      <p:sp>
        <p:nvSpPr>
          <p:cNvPr id="30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56240" y="1380867"/>
            <a:ext cx="2372908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Услуги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32937" y="2774111"/>
            <a:ext cx="2562447" cy="3111460"/>
          </a:xfrm>
          <a:prstGeom prst="flowChartAlternate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Создание новых  предприятий  и  производственных мощностей, модернизация действующих предприятий, осуществляющих деятельность на территории округа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2944240" y="2082953"/>
            <a:ext cx="2562447" cy="4493776"/>
          </a:xfrm>
          <a:prstGeom prst="flowChartAlternate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и реконструкция объектов культурного наследия и туристской инфраструктуры.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Производство товаров туристского назначения.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тематического или специализированного туризма – спортивного, событийного.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40301" y="2082953"/>
            <a:ext cx="2562447" cy="4493776"/>
          </a:xfrm>
          <a:prstGeom prst="flowChartAlternate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Увеличение объемов производства продукции агропромышленного комплекса.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Повышение конкурентоспособности местных товаропроизводителей за счет внедрения новых  технологий и повышения производительности труда.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8339469" y="2810376"/>
            <a:ext cx="2378149" cy="3110400"/>
          </a:xfrm>
          <a:prstGeom prst="flowChartAlternateProcess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Развитие гостиничной индустрии.</a:t>
            </a:r>
          </a:p>
          <a:p>
            <a:pPr algn="ctr"/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Создание </a:t>
            </a:r>
            <a:r>
              <a:rPr lang="ru-RU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глэмпингов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кемпингов.</a:t>
            </a:r>
          </a:p>
        </p:txBody>
      </p:sp>
    </p:spTree>
    <p:extLst>
      <p:ext uri="{BB962C8B-B14F-4D97-AF65-F5344CB8AC3E}">
        <p14:creationId xmlns:p14="http://schemas.microsoft.com/office/powerpoint/2010/main" xmlns="" val="7355424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4C70C7E5-0029-9115-7272-09A6F0A3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48" y="192375"/>
            <a:ext cx="10650921" cy="7760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СОЦИАЛЬНАЯ ИНФРАСТРУКТУРА</a:t>
            </a:r>
            <a:endParaRPr lang="ru-RU" dirty="0"/>
          </a:p>
        </p:txBody>
      </p:sp>
      <p:sp>
        <p:nvSpPr>
          <p:cNvPr id="8" name="Текст 7">
            <a:extLst>
              <a:ext uri="{FF2B5EF4-FFF2-40B4-BE49-F238E27FC236}">
                <a16:creationId xmlns:a16="http://schemas.microsoft.com/office/drawing/2014/main" xmlns="" id="{57A80E70-2403-3D4E-D1A6-827FB6CA5A1E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80220" y="1127968"/>
            <a:ext cx="2427514" cy="6379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smtClean="0"/>
              <a:t>Образование</a:t>
            </a:r>
            <a:endParaRPr lang="ru-RU" sz="1600" b="1" dirty="0"/>
          </a:p>
        </p:txBody>
      </p:sp>
      <p:sp>
        <p:nvSpPr>
          <p:cNvPr id="2" name="Текст 1">
            <a:extLst>
              <a:ext uri="{FF2B5EF4-FFF2-40B4-BE49-F238E27FC236}">
                <a16:creationId xmlns:a16="http://schemas.microsoft.com/office/drawing/2014/main" xmlns="" id="{F6352F92-BD5D-307A-13A1-39BE5AAEDF0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881952" y="1127968"/>
            <a:ext cx="2558191" cy="637948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1600" b="1" dirty="0" smtClean="0"/>
              <a:t>Здравоохранение</a:t>
            </a:r>
            <a:endParaRPr lang="ru-RU" sz="1600" b="1" dirty="0"/>
          </a:p>
        </p:txBody>
      </p:sp>
      <p:sp>
        <p:nvSpPr>
          <p:cNvPr id="27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5583294" y="1139640"/>
            <a:ext cx="2450939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Спорт </a:t>
            </a:r>
          </a:p>
        </p:txBody>
      </p:sp>
      <p:sp>
        <p:nvSpPr>
          <p:cNvPr id="30" name="Текст 5">
            <a:extLst>
              <a:ext uri="{FF2B5EF4-FFF2-40B4-BE49-F238E27FC236}">
                <a16:creationId xmlns:a16="http://schemas.microsoft.com/office/drawing/2014/main" xmlns="" id="{72562028-4867-3ED9-680A-7F5485C85F05}"/>
              </a:ext>
            </a:extLst>
          </p:cNvPr>
          <p:cNvSpPr txBox="1">
            <a:spLocks/>
          </p:cNvSpPr>
          <p:nvPr/>
        </p:nvSpPr>
        <p:spPr>
          <a:xfrm>
            <a:off x="8202748" y="1146951"/>
            <a:ext cx="2426400" cy="637200"/>
          </a:xfrm>
          <a:prstGeom prst="roundRect">
            <a:avLst>
              <a:gd name="adj" fmla="val 1898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b="0" i="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1600" b="1" dirty="0" smtClean="0"/>
              <a:t>Культура и искусство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327907" y="6352325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bg1"/>
                </a:solidFill>
              </a:rPr>
              <a:t>3</a:t>
            </a:r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25314" y="1833948"/>
            <a:ext cx="2347547" cy="91940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15 учреждений дошкольного образования</a:t>
            </a:r>
          </a:p>
          <a:p>
            <a:pPr algn="ctr"/>
            <a:endParaRPr lang="ru-RU" sz="1200" dirty="0" smtClean="0"/>
          </a:p>
          <a:p>
            <a:pPr algn="ctr"/>
            <a:r>
              <a:rPr lang="ru-RU" sz="1200" dirty="0" smtClean="0"/>
              <a:t>1217 воспитанников</a:t>
            </a:r>
            <a:endParaRPr lang="ru-RU" sz="1200" dirty="0"/>
          </a:p>
        </p:txBody>
      </p:sp>
      <p:sp>
        <p:nvSpPr>
          <p:cNvPr id="13" name="TextBox 12"/>
          <p:cNvSpPr txBox="1"/>
          <p:nvPr/>
        </p:nvSpPr>
        <p:spPr>
          <a:xfrm>
            <a:off x="325314" y="2950584"/>
            <a:ext cx="2347547" cy="91940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20 общеобразовательных учреждений</a:t>
            </a:r>
          </a:p>
          <a:p>
            <a:pPr algn="ctr"/>
            <a:endParaRPr lang="ru-RU" sz="1200" dirty="0" smtClean="0"/>
          </a:p>
          <a:p>
            <a:pPr algn="ctr"/>
            <a:r>
              <a:rPr lang="ru-RU" sz="1200" dirty="0" smtClean="0"/>
              <a:t>3427 воспитанников</a:t>
            </a:r>
            <a:endParaRPr lang="ru-RU" sz="1200" dirty="0"/>
          </a:p>
        </p:txBody>
      </p:sp>
      <p:sp>
        <p:nvSpPr>
          <p:cNvPr id="14" name="TextBox 13"/>
          <p:cNvSpPr txBox="1"/>
          <p:nvPr/>
        </p:nvSpPr>
        <p:spPr>
          <a:xfrm>
            <a:off x="335360" y="4066985"/>
            <a:ext cx="2347547" cy="112371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4 учреждения дополнительного образования</a:t>
            </a:r>
          </a:p>
          <a:p>
            <a:pPr algn="ctr"/>
            <a:endParaRPr lang="ru-RU" sz="1200" b="1" dirty="0" smtClean="0"/>
          </a:p>
          <a:p>
            <a:pPr algn="ctr"/>
            <a:r>
              <a:rPr lang="ru-RU" sz="1200" dirty="0" smtClean="0"/>
              <a:t>1341 учащийся</a:t>
            </a:r>
            <a:endParaRPr lang="ru-RU" sz="1200" dirty="0"/>
          </a:p>
        </p:txBody>
      </p:sp>
      <p:sp>
        <p:nvSpPr>
          <p:cNvPr id="15" name="TextBox 14"/>
          <p:cNvSpPr txBox="1"/>
          <p:nvPr/>
        </p:nvSpPr>
        <p:spPr>
          <a:xfrm>
            <a:off x="335360" y="5445283"/>
            <a:ext cx="2347547" cy="112371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200" b="1" dirty="0" smtClean="0"/>
              <a:t>2 учреждения среднего профессионального образования</a:t>
            </a:r>
          </a:p>
          <a:p>
            <a:pPr algn="ctr"/>
            <a:endParaRPr lang="ru-RU" sz="1200" b="1" dirty="0"/>
          </a:p>
          <a:p>
            <a:pPr algn="ctr"/>
            <a:r>
              <a:rPr lang="ru-RU" sz="1200" dirty="0" smtClean="0"/>
              <a:t>520 учащихся</a:t>
            </a:r>
            <a:endParaRPr lang="ru-RU" sz="1200" dirty="0"/>
          </a:p>
        </p:txBody>
      </p:sp>
      <p:sp>
        <p:nvSpPr>
          <p:cNvPr id="16" name="TextBox 15"/>
          <p:cNvSpPr txBox="1"/>
          <p:nvPr/>
        </p:nvSpPr>
        <p:spPr>
          <a:xfrm>
            <a:off x="2883877" y="1833947"/>
            <a:ext cx="2576145" cy="34051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ГБУ РО «Сасовский ММЦ»</a:t>
            </a:r>
            <a:endParaRPr lang="ru-RU" sz="1400" b="1" dirty="0"/>
          </a:p>
        </p:txBody>
      </p:sp>
      <p:sp>
        <p:nvSpPr>
          <p:cNvPr id="17" name="TextBox 16"/>
          <p:cNvSpPr txBox="1"/>
          <p:nvPr/>
        </p:nvSpPr>
        <p:spPr>
          <a:xfrm>
            <a:off x="2883876" y="2299702"/>
            <a:ext cx="2576145" cy="57888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26 фельдшерско-акушерских пунктов</a:t>
            </a:r>
            <a:endParaRPr lang="ru-RU" sz="14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2881952" y="2878584"/>
            <a:ext cx="2493401" cy="2009061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>
                <a:solidFill>
                  <a:schemeClr val="tx1"/>
                </a:solidFill>
              </a:rPr>
              <a:t>3 </a:t>
            </a:r>
            <a:r>
              <a:rPr lang="ru-RU" sz="1400" b="1" dirty="0" smtClean="0"/>
              <a:t>государственных поликлиники (взрослая, детская, стоматологическая),</a:t>
            </a:r>
          </a:p>
          <a:p>
            <a:pPr algn="ctr"/>
            <a:r>
              <a:rPr lang="ru-RU" sz="1400" b="1" dirty="0" smtClean="0"/>
              <a:t>2 участковые больницы;</a:t>
            </a:r>
          </a:p>
          <a:p>
            <a:pPr algn="ctr"/>
            <a:r>
              <a:rPr lang="ru-RU" sz="1400" b="1" dirty="0" smtClean="0"/>
              <a:t>3 врачебные амбулатории</a:t>
            </a:r>
            <a:endParaRPr lang="ru-RU" sz="14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2881951" y="4772360"/>
            <a:ext cx="2558191" cy="612934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000" b="1" dirty="0" smtClean="0"/>
              <a:t>Частные учреждения здравоохранения и стоматологических центров</a:t>
            </a:r>
            <a:endParaRPr lang="ru-RU" sz="1000" b="1" dirty="0"/>
          </a:p>
        </p:txBody>
      </p:sp>
      <p:sp>
        <p:nvSpPr>
          <p:cNvPr id="21" name="TextBox 20"/>
          <p:cNvSpPr txBox="1"/>
          <p:nvPr/>
        </p:nvSpPr>
        <p:spPr>
          <a:xfrm>
            <a:off x="2881953" y="5385294"/>
            <a:ext cx="2578070" cy="34051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Диализный центр</a:t>
            </a:r>
            <a:endParaRPr lang="ru-RU" sz="1400" b="1" dirty="0"/>
          </a:p>
        </p:txBody>
      </p:sp>
      <p:sp>
        <p:nvSpPr>
          <p:cNvPr id="22" name="TextBox 21"/>
          <p:cNvSpPr txBox="1"/>
          <p:nvPr/>
        </p:nvSpPr>
        <p:spPr>
          <a:xfrm>
            <a:off x="2883877" y="5807668"/>
            <a:ext cx="2576145" cy="34051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2 лаборатории</a:t>
            </a:r>
            <a:endParaRPr lang="ru-RU" sz="1400" b="1" dirty="0"/>
          </a:p>
        </p:txBody>
      </p:sp>
      <p:sp>
        <p:nvSpPr>
          <p:cNvPr id="23" name="TextBox 22"/>
          <p:cNvSpPr txBox="1"/>
          <p:nvPr/>
        </p:nvSpPr>
        <p:spPr>
          <a:xfrm>
            <a:off x="2883877" y="6245756"/>
            <a:ext cx="2576145" cy="57888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Медико-санитарная часть СЛУГА</a:t>
            </a:r>
            <a:endParaRPr lang="ru-RU" sz="1400" b="1" dirty="0"/>
          </a:p>
        </p:txBody>
      </p:sp>
      <p:sp>
        <p:nvSpPr>
          <p:cNvPr id="24" name="TextBox 23"/>
          <p:cNvSpPr txBox="1"/>
          <p:nvPr/>
        </p:nvSpPr>
        <p:spPr>
          <a:xfrm>
            <a:off x="5634989" y="1833948"/>
            <a:ext cx="2347547" cy="57888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1 физкультурно-спортивный комплекс</a:t>
            </a:r>
            <a:endParaRPr lang="ru-RU" sz="1400" b="1" dirty="0"/>
          </a:p>
        </p:txBody>
      </p:sp>
      <p:sp>
        <p:nvSpPr>
          <p:cNvPr id="25" name="TextBox 24"/>
          <p:cNvSpPr txBox="1"/>
          <p:nvPr/>
        </p:nvSpPr>
        <p:spPr>
          <a:xfrm>
            <a:off x="5634989" y="2719024"/>
            <a:ext cx="2347547" cy="57888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1 плавательный бассейн</a:t>
            </a:r>
            <a:endParaRPr lang="ru-RU" sz="1400" b="1" dirty="0"/>
          </a:p>
        </p:txBody>
      </p:sp>
      <p:sp>
        <p:nvSpPr>
          <p:cNvPr id="26" name="TextBox 25"/>
          <p:cNvSpPr txBox="1"/>
          <p:nvPr/>
        </p:nvSpPr>
        <p:spPr>
          <a:xfrm>
            <a:off x="5634989" y="3410285"/>
            <a:ext cx="2347547" cy="57888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1 физкультурно-спортивный клуб</a:t>
            </a:r>
            <a:endParaRPr lang="ru-RU" sz="1400" b="1" dirty="0"/>
          </a:p>
        </p:txBody>
      </p:sp>
      <p:sp>
        <p:nvSpPr>
          <p:cNvPr id="32" name="TextBox 31"/>
          <p:cNvSpPr txBox="1"/>
          <p:nvPr/>
        </p:nvSpPr>
        <p:spPr>
          <a:xfrm>
            <a:off x="8242174" y="1833948"/>
            <a:ext cx="2347547" cy="34051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4 музея</a:t>
            </a:r>
            <a:endParaRPr lang="ru-RU" sz="14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8242172" y="2651193"/>
            <a:ext cx="2347547" cy="57888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3 детские школы искусств</a:t>
            </a:r>
            <a:endParaRPr lang="ru-RU" sz="1400" b="1" dirty="0"/>
          </a:p>
        </p:txBody>
      </p:sp>
      <p:sp>
        <p:nvSpPr>
          <p:cNvPr id="36" name="TextBox 35"/>
          <p:cNvSpPr txBox="1"/>
          <p:nvPr/>
        </p:nvSpPr>
        <p:spPr>
          <a:xfrm>
            <a:off x="8248698" y="3726466"/>
            <a:ext cx="2347547" cy="34051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36 библиотек</a:t>
            </a:r>
            <a:endParaRPr lang="ru-RU" sz="1400" b="1" dirty="0"/>
          </a:p>
        </p:txBody>
      </p:sp>
      <p:sp>
        <p:nvSpPr>
          <p:cNvPr id="37" name="TextBox 36"/>
          <p:cNvSpPr txBox="1"/>
          <p:nvPr/>
        </p:nvSpPr>
        <p:spPr>
          <a:xfrm>
            <a:off x="8281601" y="4512664"/>
            <a:ext cx="2347547" cy="34051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1 парк</a:t>
            </a:r>
            <a:endParaRPr lang="ru-RU" sz="1400" b="1" dirty="0"/>
          </a:p>
        </p:txBody>
      </p:sp>
      <p:sp>
        <p:nvSpPr>
          <p:cNvPr id="38" name="TextBox 37"/>
          <p:cNvSpPr txBox="1"/>
          <p:nvPr/>
        </p:nvSpPr>
        <p:spPr>
          <a:xfrm>
            <a:off x="8281600" y="5210728"/>
            <a:ext cx="2347547" cy="578882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27 клубных учреждений</a:t>
            </a:r>
            <a:endParaRPr lang="ru-RU" sz="1400" b="1" dirty="0"/>
          </a:p>
        </p:txBody>
      </p:sp>
      <p:sp>
        <p:nvSpPr>
          <p:cNvPr id="39" name="TextBox 38"/>
          <p:cNvSpPr txBox="1"/>
          <p:nvPr/>
        </p:nvSpPr>
        <p:spPr>
          <a:xfrm>
            <a:off x="8281601" y="6245755"/>
            <a:ext cx="2347547" cy="340519"/>
          </a:xfrm>
          <a:prstGeom prst="round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2 кинотеатра</a:t>
            </a:r>
            <a:endParaRPr lang="ru-RU" sz="1400" b="1" dirty="0"/>
          </a:p>
        </p:txBody>
      </p:sp>
    </p:spTree>
    <p:extLst>
      <p:ext uri="{BB962C8B-B14F-4D97-AF65-F5344CB8AC3E}">
        <p14:creationId xmlns:p14="http://schemas.microsoft.com/office/powerpoint/2010/main" xmlns="" val="14557459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4C70C7E5-0029-9115-7272-09A6F0A3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48" y="192375"/>
            <a:ext cx="10650921" cy="7760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Объекты социальной инфраструктуры</a:t>
            </a:r>
            <a:endParaRPr lang="ru-RU" dirty="0"/>
          </a:p>
        </p:txBody>
      </p:sp>
      <p:grpSp>
        <p:nvGrpSpPr>
          <p:cNvPr id="10" name="Группа 9"/>
          <p:cNvGrpSpPr/>
          <p:nvPr/>
        </p:nvGrpSpPr>
        <p:grpSpPr>
          <a:xfrm>
            <a:off x="829628" y="1253773"/>
            <a:ext cx="9260871" cy="5291508"/>
            <a:chOff x="261198" y="1443739"/>
            <a:chExt cx="9260871" cy="5291508"/>
          </a:xfrm>
        </p:grpSpPr>
        <p:pic>
          <p:nvPicPr>
            <p:cNvPr id="34" name="object 7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442829" y="1443739"/>
              <a:ext cx="2814034" cy="1985261"/>
            </a:xfrm>
            <a:prstGeom prst="rect">
              <a:avLst/>
            </a:prstGeom>
          </p:spPr>
        </p:pic>
        <p:pic>
          <p:nvPicPr>
            <p:cNvPr id="40" name="object 8"/>
            <p:cNvPicPr/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536567" y="1443739"/>
              <a:ext cx="2979831" cy="1985261"/>
            </a:xfrm>
            <a:prstGeom prst="rect">
              <a:avLst/>
            </a:prstGeom>
          </p:spPr>
        </p:pic>
        <p:pic>
          <p:nvPicPr>
            <p:cNvPr id="41" name="object 11"/>
            <p:cNvPicPr/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r="2251"/>
            <a:stretch/>
          </p:blipFill>
          <p:spPr>
            <a:xfrm>
              <a:off x="261198" y="4264932"/>
              <a:ext cx="2916571" cy="2060061"/>
            </a:xfrm>
            <a:prstGeom prst="rect">
              <a:avLst/>
            </a:prstGeom>
          </p:spPr>
        </p:pic>
        <p:pic>
          <p:nvPicPr>
            <p:cNvPr id="42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442829" y="4264932"/>
              <a:ext cx="2814034" cy="2031325"/>
            </a:xfrm>
            <a:prstGeom prst="rect">
              <a:avLst/>
            </a:prstGeom>
          </p:spPr>
        </p:pic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530896" y="4264932"/>
              <a:ext cx="2991173" cy="2031325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904077" y="3508130"/>
              <a:ext cx="1255665" cy="3139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 fontScale="92500" lnSpcReduction="10000"/>
            </a:bodyPr>
            <a:lstStyle>
              <a:defPPr>
                <a:defRPr lang="ru-RU"/>
              </a:defPPr>
              <a:lvl1pPr algn="ct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1"/>
              </a:lvl1pPr>
            </a:lstStyle>
            <a:p>
              <a:r>
                <a:rPr lang="ru-RU" dirty="0"/>
                <a:t>Школа №1</a:t>
              </a: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4114238" y="3508130"/>
              <a:ext cx="1255665" cy="3139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 fontScale="92500" lnSpcReduction="10000"/>
            </a:bodyPr>
            <a:lstStyle>
              <a:defPPr>
                <a:defRPr lang="ru-RU"/>
              </a:defPPr>
              <a:lvl1pPr algn="ct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1"/>
              </a:lvl1pPr>
            </a:lstStyle>
            <a:p>
              <a:r>
                <a:rPr lang="ru-RU" dirty="0"/>
                <a:t>Школа №2</a:t>
              </a: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7710530" y="3499393"/>
              <a:ext cx="631904" cy="3139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 fontScale="92500" lnSpcReduction="10000"/>
            </a:bodyPr>
            <a:lstStyle>
              <a:defPPr>
                <a:defRPr lang="ru-RU"/>
              </a:defPPr>
              <a:lvl1pPr algn="ct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1"/>
              </a:lvl1pPr>
            </a:lstStyle>
            <a:p>
              <a:r>
                <a:rPr lang="ru-RU" dirty="0"/>
                <a:t>МКЦ</a:t>
              </a:r>
            </a:p>
          </p:txBody>
        </p:sp>
        <p:pic>
          <p:nvPicPr>
            <p:cNvPr id="45" name="Picture 5"/>
            <p:cNvPicPr>
              <a:picLocks noChangeAspect="1" noChangeArrowheads="1"/>
            </p:cNvPicPr>
            <p:nvPr/>
          </p:nvPicPr>
          <p:blipFill rotWithShape="1">
            <a:blip r:embed="rId7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4023"/>
            <a:stretch/>
          </p:blipFill>
          <p:spPr bwMode="auto">
            <a:xfrm>
              <a:off x="328369" y="1449773"/>
              <a:ext cx="2849400" cy="1979227"/>
            </a:xfrm>
            <a:prstGeom prst="rect">
              <a:avLst/>
            </a:prstGeom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6" name="TextBox 45"/>
            <p:cNvSpPr txBox="1"/>
            <p:nvPr/>
          </p:nvSpPr>
          <p:spPr>
            <a:xfrm>
              <a:off x="1264914" y="6421315"/>
              <a:ext cx="673581" cy="3139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 fontScale="92500" lnSpcReduction="10000"/>
            </a:bodyPr>
            <a:lstStyle>
              <a:defPPr>
                <a:defRPr lang="ru-RU"/>
              </a:defPPr>
              <a:lvl1pPr algn="ct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1">
                  <a:solidFill>
                    <a:schemeClr val="dk1"/>
                  </a:solidFill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ru-RU" dirty="0"/>
                <a:t>Парк</a:t>
              </a: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3979415" y="6412631"/>
              <a:ext cx="1863523" cy="3139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 fontScale="92500" lnSpcReduction="10000"/>
            </a:bodyPr>
            <a:lstStyle>
              <a:defPPr>
                <a:defRPr lang="ru-RU"/>
              </a:defPPr>
              <a:lvl1pPr algn="ct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1">
                  <a:solidFill>
                    <a:schemeClr val="dk1"/>
                  </a:solidFill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ru-RU" dirty="0"/>
                <a:t>Летное училище</a:t>
              </a: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7097990" y="6412631"/>
              <a:ext cx="2026196" cy="313932"/>
            </a:xfrm>
            <a:prstGeom prst="roundRect">
              <a:avLst/>
            </a:prstGeom>
            <a:solidFill>
              <a:schemeClr val="accent1">
                <a:lumMod val="20000"/>
                <a:lumOff val="80000"/>
              </a:schemeClr>
            </a:solidFill>
            <a:ln/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 vert="horz" lIns="91440" tIns="45720" rIns="91440" bIns="45720" rtlCol="0">
              <a:normAutofit fontScale="92500" lnSpcReduction="10000"/>
            </a:bodyPr>
            <a:lstStyle>
              <a:defPPr>
                <a:defRPr lang="ru-RU"/>
              </a:defPPr>
              <a:lvl1pPr algn="ctr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1600" b="1">
                  <a:solidFill>
                    <a:schemeClr val="dk1"/>
                  </a:solidFill>
                </a:defRPr>
              </a:lvl1pPr>
              <a:lvl2pPr>
                <a:defRPr>
                  <a:solidFill>
                    <a:schemeClr val="dk1"/>
                  </a:solidFill>
                </a:defRPr>
              </a:lvl2pPr>
              <a:lvl3pPr>
                <a:defRPr>
                  <a:solidFill>
                    <a:schemeClr val="dk1"/>
                  </a:solidFill>
                </a:defRPr>
              </a:lvl3pPr>
              <a:lvl4pPr>
                <a:defRPr>
                  <a:solidFill>
                    <a:schemeClr val="dk1"/>
                  </a:solidFill>
                </a:defRPr>
              </a:lvl4pPr>
              <a:lvl5pPr>
                <a:defRPr>
                  <a:solidFill>
                    <a:schemeClr val="dk1"/>
                  </a:solidFill>
                </a:defRPr>
              </a:lvl5pPr>
              <a:lvl6pPr>
                <a:defRPr>
                  <a:solidFill>
                    <a:schemeClr val="dk1"/>
                  </a:solidFill>
                </a:defRPr>
              </a:lvl6pPr>
              <a:lvl7pPr>
                <a:defRPr>
                  <a:solidFill>
                    <a:schemeClr val="dk1"/>
                  </a:solidFill>
                </a:defRPr>
              </a:lvl7pPr>
              <a:lvl8pPr>
                <a:defRPr>
                  <a:solidFill>
                    <a:schemeClr val="dk1"/>
                  </a:solidFill>
                </a:defRPr>
              </a:lvl8pPr>
              <a:lvl9pPr>
                <a:defRPr>
                  <a:solidFill>
                    <a:schemeClr val="dk1"/>
                  </a:solidFill>
                </a:defRPr>
              </a:lvl9pPr>
            </a:lstStyle>
            <a:p>
              <a:r>
                <a:rPr lang="ru-RU" dirty="0" err="1"/>
                <a:t>Сотницынский</a:t>
              </a:r>
              <a:r>
                <a:rPr lang="ru-RU" dirty="0"/>
                <a:t> ДК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517169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4C70C7E5-0029-9115-7272-09A6F0A3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48" y="192375"/>
            <a:ext cx="10650921" cy="77606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/>
          <a:lstStyle/>
          <a:p>
            <a:pPr algn="ctr"/>
            <a:r>
              <a:rPr lang="ru-RU" dirty="0" smtClean="0"/>
              <a:t>Достопримечательности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971446" y="1278910"/>
            <a:ext cx="2750353" cy="1833568"/>
          </a:xfrm>
          <a:prstGeom prst="rect">
            <a:avLst/>
          </a:prstGeom>
        </p:spPr>
      </p:pic>
      <p:sp>
        <p:nvSpPr>
          <p:cNvPr id="4" name="Скругленный прямоугольник 3"/>
          <p:cNvSpPr/>
          <p:nvPr/>
        </p:nvSpPr>
        <p:spPr>
          <a:xfrm>
            <a:off x="7935057" y="3231104"/>
            <a:ext cx="2786742" cy="5355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20000"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1200" b="1" dirty="0">
                <a:solidFill>
                  <a:schemeClr val="dk1"/>
                </a:solidFill>
              </a:rPr>
              <a:t>Монумент Славы железнодорожникам всех поколений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631" y="1238426"/>
            <a:ext cx="2904392" cy="1874808"/>
          </a:xfrm>
          <a:prstGeom prst="rect">
            <a:avLst/>
          </a:prstGeom>
        </p:spPr>
      </p:pic>
      <p:sp>
        <p:nvSpPr>
          <p:cNvPr id="8" name="Скругленный прямоугольник 7"/>
          <p:cNvSpPr/>
          <p:nvPr/>
        </p:nvSpPr>
        <p:spPr>
          <a:xfrm>
            <a:off x="269631" y="3231104"/>
            <a:ext cx="2904392" cy="5355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1200" b="1" dirty="0">
                <a:solidFill>
                  <a:schemeClr val="dk1"/>
                </a:solidFill>
              </a:rPr>
              <a:t>Собор Казанской иконы Божией Матери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69631" y="3884021"/>
            <a:ext cx="2904392" cy="1936640"/>
          </a:xfrm>
          <a:prstGeom prst="rect">
            <a:avLst/>
          </a:prstGeom>
        </p:spPr>
      </p:pic>
      <p:sp>
        <p:nvSpPr>
          <p:cNvPr id="22" name="Скругленный прямоугольник 21"/>
          <p:cNvSpPr/>
          <p:nvPr/>
        </p:nvSpPr>
        <p:spPr>
          <a:xfrm>
            <a:off x="269631" y="6029989"/>
            <a:ext cx="2904392" cy="535531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1200" b="1" dirty="0">
                <a:solidFill>
                  <a:schemeClr val="dk1"/>
                </a:solidFill>
              </a:rPr>
              <a:t>Музей русской песни им. А. П. Аверкина</a:t>
            </a:r>
          </a:p>
        </p:txBody>
      </p:sp>
      <p:pic>
        <p:nvPicPr>
          <p:cNvPr id="1026" name="Picture 2" descr="https://blogger.googleusercontent.com/img/b/R29vZ2xl/AVvXsEjCS7-HfywmrLhxCTYfvYqKWCTbJzldCsuqjx9fG77xbV9kcKETOR9FbVWR2plUmvK4DJayhKKhE0BFkn9v2cYoKG04Psdr8dSQ5DgqV_rXWyiHF4XcrxZHdPJpeEK2p2hgc7TI4LhNrrk/s1600/%25D0%25B3%25D0%25BE%25D1%2580%25D0%25BE%25D0%25B4%25D0%25B8%25D1%2589%25D0%25B5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355974" y="3884021"/>
            <a:ext cx="2175030" cy="193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blogger.googleusercontent.com/img/b/R29vZ2xl/AVvXsEjMkS2uKxjfJrpEJ9vm8w0CC5qn2I8AMenAfWb3aGBTwhlTQyov3FPQESfjADyxuP5ntbduE4y2uMuX17LHfHNuXNqg1KV6EKGJyvWMLHyI7m6HBiN8rHGjy006N2NNjmuqSt5TPlr92Fc/s400/%25D0%25BE%25D0%25B2%25D1%2580%25D0%25B0%25D0%25B3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31005" y="3884021"/>
            <a:ext cx="2171058" cy="1936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Скругленный прямоугольник 27"/>
          <p:cNvSpPr/>
          <p:nvPr/>
        </p:nvSpPr>
        <p:spPr>
          <a:xfrm>
            <a:off x="4057032" y="6029989"/>
            <a:ext cx="2904392" cy="31393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1200" b="1" dirty="0" err="1">
                <a:solidFill>
                  <a:schemeClr val="dk1"/>
                </a:solidFill>
              </a:rPr>
              <a:t>Темгеневское</a:t>
            </a:r>
            <a:r>
              <a:rPr lang="ru-RU" sz="1200" b="1" dirty="0">
                <a:solidFill>
                  <a:schemeClr val="dk1"/>
                </a:solidFill>
              </a:rPr>
              <a:t> городище</a:t>
            </a:r>
          </a:p>
        </p:txBody>
      </p:sp>
      <p:pic>
        <p:nvPicPr>
          <p:cNvPr id="1032" name="Picture 8" descr="Picture background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00584" y="1241291"/>
            <a:ext cx="2860840" cy="18711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30" name="Скругленный прямоугольник 29"/>
          <p:cNvSpPr/>
          <p:nvPr/>
        </p:nvSpPr>
        <p:spPr>
          <a:xfrm>
            <a:off x="4057032" y="3251619"/>
            <a:ext cx="2904392" cy="5150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1200" b="1" dirty="0">
                <a:solidFill>
                  <a:schemeClr val="dk1"/>
                </a:solidFill>
              </a:rPr>
              <a:t>Мемориально-патриотический комплекс "Воскресение"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4647"/>
          <a:stretch/>
        </p:blipFill>
        <p:spPr>
          <a:xfrm>
            <a:off x="7935057" y="3884022"/>
            <a:ext cx="2786742" cy="1936640"/>
          </a:xfrm>
          <a:prstGeom prst="rect">
            <a:avLst/>
          </a:prstGeom>
        </p:spPr>
      </p:pic>
      <p:sp>
        <p:nvSpPr>
          <p:cNvPr id="16" name="Скругленный прямоугольник 15"/>
          <p:cNvSpPr/>
          <p:nvPr/>
        </p:nvSpPr>
        <p:spPr>
          <a:xfrm>
            <a:off x="7935057" y="6036632"/>
            <a:ext cx="2786742" cy="52888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/>
          </a:bodyPr>
          <a:lstStyle/>
          <a:p>
            <a:pPr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</a:pPr>
            <a:r>
              <a:rPr lang="ru-RU" sz="1200" b="1" dirty="0">
                <a:solidFill>
                  <a:schemeClr val="dk1"/>
                </a:solidFill>
              </a:rPr>
              <a:t>Церковь Рождества Пресвятой Богородицы в с. Малый </a:t>
            </a:r>
            <a:r>
              <a:rPr lang="ru-RU" sz="1200" b="1" dirty="0" err="1">
                <a:solidFill>
                  <a:schemeClr val="dk1"/>
                </a:solidFill>
              </a:rPr>
              <a:t>Студенец</a:t>
            </a:r>
            <a:endParaRPr lang="ru-RU" sz="1200" b="1" dirty="0">
              <a:solidFill>
                <a:schemeClr val="dk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23730007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xmlns="" id="{4C70C7E5-0029-9115-7272-09A6F0A30B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048" y="192374"/>
            <a:ext cx="10678896" cy="90490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3200" dirty="0" smtClean="0"/>
              <a:t>СВОБОДНЫЕ ИНВЕСТИЦИОННЫЕ ПЛОЩАДКИ</a:t>
            </a:r>
            <a:endParaRPr lang="ru-RU" sz="3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89085" y="2473563"/>
            <a:ext cx="2645019" cy="264501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063205" y="1595794"/>
            <a:ext cx="6392159" cy="44005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46887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3148"/>
            <a:ext cx="12192000" cy="6858000"/>
          </a:xfrm>
          <a:prstGeom prst="rect">
            <a:avLst/>
          </a:prstGeom>
        </p:spPr>
      </p:pic>
      <p:sp>
        <p:nvSpPr>
          <p:cNvPr id="8" name="Заголовок 7">
            <a:extLst>
              <a:ext uri="{FF2B5EF4-FFF2-40B4-BE49-F238E27FC236}">
                <a16:creationId xmlns:a16="http://schemas.microsoft.com/office/drawing/2014/main" xmlns="" id="{81636A4B-E5C7-3CA3-9B04-030A6EDA0EC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27253" y="2112879"/>
            <a:ext cx="5866482" cy="2652552"/>
          </a:xfrm>
        </p:spPr>
        <p:txBody>
          <a:bodyPr>
            <a:normAutofit fontScale="90000"/>
          </a:bodyPr>
          <a:lstStyle/>
          <a:p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smtClean="0"/>
              <a:t/>
            </a:r>
            <a:br>
              <a:rPr lang="ru-RU" sz="2800" dirty="0" smtClean="0"/>
            </a:br>
            <a:r>
              <a:rPr lang="ru-RU" sz="2800" dirty="0" err="1" smtClean="0"/>
              <a:t>Марочкин</a:t>
            </a:r>
            <a:r>
              <a:rPr lang="ru-RU" sz="2800" dirty="0" smtClean="0"/>
              <a:t> Роман Александрович</a:t>
            </a:r>
            <a:br>
              <a:rPr lang="ru-RU" sz="2800" dirty="0" smtClean="0"/>
            </a:br>
            <a:r>
              <a:rPr lang="ru-RU" sz="2000" b="0" dirty="0" smtClean="0"/>
              <a:t>Заместитель главы администрации Сасовского муниципального округа по развитию территорий и инвестиционной деятельности</a:t>
            </a:r>
            <a:br>
              <a:rPr lang="ru-RU" sz="2000" b="0" dirty="0" smtClean="0"/>
            </a:br>
            <a:r>
              <a:rPr lang="ru-RU" sz="2000" dirty="0" smtClean="0"/>
              <a:t/>
            </a:r>
            <a:br>
              <a:rPr lang="ru-RU" sz="2000" dirty="0" smtClean="0"/>
            </a:br>
            <a:r>
              <a:rPr lang="en-US" sz="1800" b="0" u="sng" dirty="0"/>
              <a:t>e-mail: sasovo@ryazan.gov.ru </a:t>
            </a:r>
            <a:r>
              <a:rPr lang="ru-RU" sz="1800" b="0" u="sng" dirty="0" smtClean="0"/>
              <a:t/>
            </a:r>
            <a:br>
              <a:rPr lang="ru-RU" sz="1800" b="0" u="sng" dirty="0" smtClean="0"/>
            </a:br>
            <a:r>
              <a:rPr lang="ru-RU" sz="1800" b="0" u="sng" dirty="0" smtClean="0"/>
              <a:t/>
            </a:r>
            <a:br>
              <a:rPr lang="ru-RU" sz="1800" b="0" u="sng" dirty="0" smtClean="0"/>
            </a:br>
            <a:r>
              <a:rPr lang="ru-RU" sz="1800" b="0" dirty="0" smtClean="0"/>
              <a:t>8 (910) 644-27-43</a:t>
            </a:r>
            <a:r>
              <a:rPr lang="ru-RU" sz="1800" b="0" dirty="0"/>
              <a:t/>
            </a:r>
            <a:br>
              <a:rPr lang="ru-RU" sz="1800" b="0" dirty="0"/>
            </a:br>
            <a:r>
              <a:rPr lang="ru-RU" sz="1800" b="0" dirty="0"/>
              <a:t/>
            </a:r>
            <a:br>
              <a:rPr lang="ru-RU" sz="1800" b="0" dirty="0"/>
            </a:br>
            <a:endParaRPr lang="ru-RU" sz="1800" b="0" u="sng" dirty="0"/>
          </a:p>
        </p:txBody>
      </p:sp>
      <p:pic>
        <p:nvPicPr>
          <p:cNvPr id="7" name="Рисунок 6"/>
          <p:cNvPicPr>
            <a:picLocks noGrp="1" noChangeAspect="1"/>
          </p:cNvPicPr>
          <p:nvPr>
            <p:ph type="pic" sz="quarter" idx="10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0" b="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xmlns="" val="2248573652"/>
      </p:ext>
    </p:extLst>
  </p:cSld>
  <p:clrMapOvr>
    <a:masterClrMapping/>
  </p:clrMapOvr>
</p:sld>
</file>

<file path=ppt/theme/theme1.xml><?xml version="1.0" encoding="utf-8"?>
<a:theme xmlns:a="http://schemas.openxmlformats.org/drawingml/2006/main" name="КРРО">
  <a:themeElements>
    <a:clrScheme name="КРРО">
      <a:dk1>
        <a:srgbClr val="404040"/>
      </a:dk1>
      <a:lt1>
        <a:srgbClr val="FFFFFF"/>
      </a:lt1>
      <a:dk2>
        <a:srgbClr val="404040"/>
      </a:dk2>
      <a:lt2>
        <a:srgbClr val="FFFFFF"/>
      </a:lt2>
      <a:accent1>
        <a:srgbClr val="01ABBB"/>
      </a:accent1>
      <a:accent2>
        <a:srgbClr val="01EBFF"/>
      </a:accent2>
      <a:accent3>
        <a:srgbClr val="007685"/>
      </a:accent3>
      <a:accent4>
        <a:srgbClr val="0FB3EB"/>
      </a:accent4>
      <a:accent5>
        <a:srgbClr val="517F93"/>
      </a:accent5>
      <a:accent6>
        <a:srgbClr val="4E812E"/>
      </a:accent6>
      <a:hlink>
        <a:srgbClr val="4666FF"/>
      </a:hlink>
      <a:folHlink>
        <a:srgbClr val="96607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КРРО">
  <a:themeElements>
    <a:clrScheme name="КРРО">
      <a:dk1>
        <a:srgbClr val="404040"/>
      </a:dk1>
      <a:lt1>
        <a:srgbClr val="FFFFFF"/>
      </a:lt1>
      <a:dk2>
        <a:srgbClr val="404040"/>
      </a:dk2>
      <a:lt2>
        <a:srgbClr val="FFFFFF"/>
      </a:lt2>
      <a:accent1>
        <a:srgbClr val="01ABBB"/>
      </a:accent1>
      <a:accent2>
        <a:srgbClr val="01EBFF"/>
      </a:accent2>
      <a:accent3>
        <a:srgbClr val="007685"/>
      </a:accent3>
      <a:accent4>
        <a:srgbClr val="0FB3EB"/>
      </a:accent4>
      <a:accent5>
        <a:srgbClr val="517F93"/>
      </a:accent5>
      <a:accent6>
        <a:srgbClr val="4E812E"/>
      </a:accent6>
      <a:hlink>
        <a:srgbClr val="4666FF"/>
      </a:hlink>
      <a:folHlink>
        <a:srgbClr val="96607D"/>
      </a:folHlink>
    </a:clrScheme>
    <a:fontScheme name="Arial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Стандартная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xmlns="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2555</TotalTime>
  <Words>601</Words>
  <Application>Microsoft Office PowerPoint</Application>
  <PresentationFormat>Произвольный</PresentationFormat>
  <Paragraphs>158</Paragraphs>
  <Slides>11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11</vt:i4>
      </vt:variant>
    </vt:vector>
  </HeadingPairs>
  <TitlesOfParts>
    <vt:vector size="13" baseType="lpstr">
      <vt:lpstr>КРРО</vt:lpstr>
      <vt:lpstr>1_КРРО</vt:lpstr>
      <vt:lpstr>Сасовский муниципальный округ Рязанской области</vt:lpstr>
      <vt:lpstr> ОБЩАЯ ХАРАКТЕРИСТИКА  </vt:lpstr>
      <vt:lpstr>РЕСУРСНАЯ БАЗА</vt:lpstr>
      <vt:lpstr>СПЕЦИАЛИЗАЦИЯ ОКРУГА</vt:lpstr>
      <vt:lpstr>СПЕЦИАЛИЗАЦИЯ ОКРУГА</vt:lpstr>
      <vt:lpstr>ИНВЕСТИЦИОННЫЙ ПОТЕНЦИАЛ Приоритетные направления инвестирования</vt:lpstr>
      <vt:lpstr>СОЦИАЛЬНАЯ ИНФРАСТРУКТУРА</vt:lpstr>
      <vt:lpstr>Объекты социальной инфраструктуры</vt:lpstr>
      <vt:lpstr>Достопримечательности</vt:lpstr>
      <vt:lpstr>СВОБОДНЫЕ ИНВЕСТИЦИОННЫЕ ПЛОЩАДКИ</vt:lpstr>
      <vt:lpstr>  Марочкин Роман Александрович Заместитель главы администрации Сасовского муниципального округа по развитию территорий и инвестиционной деятельности  e-mail: sasovo@ryazan.gov.ru   8 (910) 644-27-43 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Наименование муниципального образования</dc:title>
  <dc:creator>88</dc:creator>
  <cp:lastModifiedBy>User</cp:lastModifiedBy>
  <cp:revision>341</cp:revision>
  <cp:lastPrinted>2025-01-13T09:22:22Z</cp:lastPrinted>
  <dcterms:created xsi:type="dcterms:W3CDTF">2024-09-21T11:38:38Z</dcterms:created>
  <dcterms:modified xsi:type="dcterms:W3CDTF">2026-02-10T05:30:03Z</dcterms:modified>
</cp:coreProperties>
</file>